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9" r:id="rId1"/>
  </p:sldMasterIdLst>
  <p:notesMasterIdLst>
    <p:notesMasterId r:id="rId11"/>
  </p:notesMasterIdLst>
  <p:handoutMasterIdLst>
    <p:handoutMasterId r:id="rId12"/>
  </p:handoutMasterIdLst>
  <p:sldIdLst>
    <p:sldId id="258" r:id="rId2"/>
    <p:sldId id="390" r:id="rId3"/>
    <p:sldId id="391" r:id="rId4"/>
    <p:sldId id="392" r:id="rId5"/>
    <p:sldId id="393" r:id="rId6"/>
    <p:sldId id="394" r:id="rId7"/>
    <p:sldId id="395" r:id="rId8"/>
    <p:sldId id="396" r:id="rId9"/>
    <p:sldId id="397" r:id="rId10"/>
  </p:sldIdLst>
  <p:sldSz cx="9144000" cy="6858000" type="screen4x3"/>
  <p:notesSz cx="6858000" cy="9144000"/>
  <p:defaultTextStyle>
    <a:defPPr>
      <a:defRPr lang="de-DE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 showGuides="1">
      <p:cViewPr varScale="1">
        <p:scale>
          <a:sx n="122" d="100"/>
          <a:sy n="122" d="100"/>
        </p:scale>
        <p:origin x="-1230" y="-90"/>
      </p:cViewPr>
      <p:guideLst>
        <p:guide orient="horz" pos="4018"/>
        <p:guide pos="141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12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65D57E37-0D1A-4F14-BCC8-1FD8174CDA5E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379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noProof="0" smtClean="0"/>
              <a:t>Textmasterformate durch Klicken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122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122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E496455-7CBB-4836-8625-A9E4A5B6409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B5B192-7965-4B81-AECA-8EE8B63E53CC}" type="slidenum">
              <a:rPr lang="de-DE" smtClean="0"/>
              <a:pPr/>
              <a:t>1</a:t>
            </a:fld>
            <a:endParaRPr lang="de-DE" smtClean="0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GB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6" name="Rectangle 4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7" name="Rectangle 5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8" name="Rectangle 6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  <p:pic>
        <p:nvPicPr>
          <p:cNvPr id="12" name="Picture 1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" name="Line 14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sp>
        <p:nvSpPr>
          <p:cNvPr id="5130" name="Rectangle 10"/>
          <p:cNvSpPr>
            <a:spLocks noGrp="1" noChangeArrowheads="1"/>
          </p:cNvSpPr>
          <p:nvPr>
            <p:ph type="ctrTitle"/>
          </p:nvPr>
        </p:nvSpPr>
        <p:spPr>
          <a:xfrm>
            <a:off x="685800" y="1838325"/>
            <a:ext cx="7772400" cy="1470025"/>
          </a:xfrm>
          <a:noFill/>
        </p:spPr>
        <p:txBody>
          <a:bodyPr/>
          <a:lstStyle>
            <a:lvl1pPr>
              <a:defRPr sz="3600">
                <a:solidFill>
                  <a:schemeClr val="tx1"/>
                </a:solidFill>
              </a:defRPr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5131" name="Rectangle 11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 anchor="t"/>
          <a:lstStyle>
            <a:lvl1pPr marL="0" indent="0" algn="ctr">
              <a:buFont typeface="Wingdings" pitchFamily="2" charset="2"/>
              <a:buNone/>
              <a:defRPr sz="1800"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Calibri" pitchFamily="34" charset="0"/>
                <a:cs typeface="Calibri" pitchFamily="34" charset="0"/>
              </a:defRPr>
            </a:lvl1pPr>
            <a:lvl2pPr>
              <a:defRPr>
                <a:latin typeface="Calibri" pitchFamily="34" charset="0"/>
                <a:cs typeface="Calibri" pitchFamily="34" charset="0"/>
              </a:defRPr>
            </a:lvl2pPr>
            <a:lvl3pPr>
              <a:defRPr>
                <a:latin typeface="Calibri" pitchFamily="34" charset="0"/>
                <a:cs typeface="Calibri" pitchFamily="34" charset="0"/>
              </a:defRPr>
            </a:lvl3pPr>
            <a:lvl4pPr>
              <a:defRPr>
                <a:latin typeface="Calibri" pitchFamily="34" charset="0"/>
                <a:cs typeface="Calibri" pitchFamily="34" charset="0"/>
              </a:defRPr>
            </a:lvl4pPr>
            <a:lvl5pPr>
              <a:defRPr>
                <a:latin typeface="Calibri" pitchFamily="34" charset="0"/>
                <a:cs typeface="Calibri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de-DE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b="1">
                <a:solidFill>
                  <a:schemeClr val="accent2">
                    <a:lumMod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de-DE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54788" y="233363"/>
            <a:ext cx="2132012" cy="61976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7163" y="233363"/>
            <a:ext cx="6245225" cy="61976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39975" y="233363"/>
            <a:ext cx="6335713" cy="72707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de-DE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57163" y="1149350"/>
            <a:ext cx="4187825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97388" y="1149350"/>
            <a:ext cx="4189412" cy="528161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>
              <a:latin typeface="Arial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>
            <a:off x="152400" y="220663"/>
            <a:ext cx="2089150" cy="754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2339975" y="233363"/>
            <a:ext cx="6335713" cy="727075"/>
          </a:xfrm>
          <a:prstGeom prst="rect">
            <a:avLst/>
          </a:prstGeom>
          <a:solidFill>
            <a:srgbClr val="0031B5"/>
          </a:solidFill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157163" y="1149350"/>
            <a:ext cx="8529637" cy="5281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4101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0825" y="6526213"/>
            <a:ext cx="8642350" cy="21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72000" rIns="0" bIns="0" numCol="1" anchor="ctr" anchorCtr="0" compatLnSpc="1">
            <a:prstTxWarp prst="textNoShape">
              <a:avLst/>
            </a:prstTxWarp>
          </a:bodyPr>
          <a:lstStyle>
            <a:lvl1pPr algn="ctr">
              <a:defRPr sz="1200">
                <a:latin typeface="Verdana" pitchFamily="34" charset="0"/>
              </a:defRPr>
            </a:lvl1pPr>
          </a:lstStyle>
          <a:p>
            <a:r>
              <a:rPr lang="de-DE"/>
              <a:t>Britz: IMAP meeting march 2011 - long term projections with CAPRILarge Scale Spatial Dis-Aggregation of Economic Model Results – Wolfgang Britz</a:t>
            </a:r>
            <a:endParaRPr lang="de-DE" sz="900"/>
          </a:p>
        </p:txBody>
      </p:sp>
      <p:sp>
        <p:nvSpPr>
          <p:cNvPr id="4102" name="Line 6"/>
          <p:cNvSpPr>
            <a:spLocks noChangeShapeType="1"/>
          </p:cNvSpPr>
          <p:nvPr/>
        </p:nvSpPr>
        <p:spPr bwMode="auto">
          <a:xfrm>
            <a:off x="250825" y="6453188"/>
            <a:ext cx="86423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anchor="ctr" anchorCtr="1"/>
          <a:lstStyle/>
          <a:p>
            <a:pPr>
              <a:defRPr/>
            </a:pPr>
            <a:endParaRPr lang="de-DE"/>
          </a:p>
        </p:txBody>
      </p:sp>
      <p:grpSp>
        <p:nvGrpSpPr>
          <p:cNvPr id="1031" name="Group 7"/>
          <p:cNvGrpSpPr>
            <a:grpSpLocks/>
          </p:cNvGrpSpPr>
          <p:nvPr/>
        </p:nvGrpSpPr>
        <p:grpSpPr bwMode="auto">
          <a:xfrm>
            <a:off x="8763000" y="236538"/>
            <a:ext cx="144463" cy="2879725"/>
            <a:chOff x="1104" y="149"/>
            <a:chExt cx="91" cy="1814"/>
          </a:xfrm>
        </p:grpSpPr>
        <p:sp>
          <p:nvSpPr>
            <p:cNvPr id="4104" name="Rectangle 8"/>
            <p:cNvSpPr>
              <a:spLocks noChangeArrowheads="1"/>
            </p:cNvSpPr>
            <p:nvPr/>
          </p:nvSpPr>
          <p:spPr bwMode="auto">
            <a:xfrm>
              <a:off x="1104" y="14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5" name="Rectangle 9"/>
            <p:cNvSpPr>
              <a:spLocks noChangeArrowheads="1"/>
            </p:cNvSpPr>
            <p:nvPr/>
          </p:nvSpPr>
          <p:spPr bwMode="auto">
            <a:xfrm>
              <a:off x="1104" y="437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6" name="Rectangle 10"/>
            <p:cNvSpPr>
              <a:spLocks noChangeArrowheads="1"/>
            </p:cNvSpPr>
            <p:nvPr/>
          </p:nvSpPr>
          <p:spPr bwMode="auto">
            <a:xfrm>
              <a:off x="1104" y="725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7" name="Rectangle 11"/>
            <p:cNvSpPr>
              <a:spLocks noChangeArrowheads="1"/>
            </p:cNvSpPr>
            <p:nvPr/>
          </p:nvSpPr>
          <p:spPr bwMode="auto">
            <a:xfrm>
              <a:off x="1104" y="1013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8" name="Rectangle 12"/>
            <p:cNvSpPr>
              <a:spLocks noChangeArrowheads="1"/>
            </p:cNvSpPr>
            <p:nvPr/>
          </p:nvSpPr>
          <p:spPr bwMode="auto">
            <a:xfrm>
              <a:off x="1104" y="1301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09" name="Rectangle 13"/>
            <p:cNvSpPr>
              <a:spLocks noChangeArrowheads="1"/>
            </p:cNvSpPr>
            <p:nvPr/>
          </p:nvSpPr>
          <p:spPr bwMode="auto">
            <a:xfrm>
              <a:off x="1104" y="1589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  <p:sp>
          <p:nvSpPr>
            <p:cNvPr id="4110" name="Rectangle 14"/>
            <p:cNvSpPr>
              <a:spLocks noChangeArrowheads="1"/>
            </p:cNvSpPr>
            <p:nvPr/>
          </p:nvSpPr>
          <p:spPr bwMode="auto">
            <a:xfrm>
              <a:off x="1104" y="1872"/>
              <a:ext cx="91" cy="91"/>
            </a:xfrm>
            <a:prstGeom prst="rect">
              <a:avLst/>
            </a:prstGeom>
            <a:solidFill>
              <a:srgbClr val="0031B5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de-DE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  <p:sldLayoutId id="2147483709" r:id="rId12"/>
  </p:sldLayoutIdLst>
  <p:hf sldNum="0" hdr="0" dt="0"/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+mj-lt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5pPr>
      <a:lvl6pPr marL="4572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6pPr>
      <a:lvl7pPr marL="9144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7pPr>
      <a:lvl8pPr marL="13716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8pPr>
      <a:lvl9pPr marL="1828800" algn="ctr" rtl="0" fontAlgn="base">
        <a:lnSpc>
          <a:spcPct val="90000"/>
        </a:lnSpc>
        <a:spcBef>
          <a:spcPct val="0"/>
        </a:spcBef>
        <a:spcAft>
          <a:spcPct val="0"/>
        </a:spcAft>
        <a:defRPr sz="2400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rgbClr val="0031B5"/>
        </a:buClr>
        <a:buSzPct val="80000"/>
        <a:buFont typeface="Wingdings" pitchFamily="2" charset="2"/>
        <a:buChar char="q"/>
        <a:defRPr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20000"/>
        </a:spcBef>
        <a:spcAft>
          <a:spcPct val="0"/>
        </a:spcAft>
        <a:buClr>
          <a:srgbClr val="0031B5"/>
        </a:buClr>
        <a:buChar char="•"/>
        <a:defRPr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Arial" charset="0"/>
        <a:buChar char="–"/>
        <a:defRPr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lnSpc>
          <a:spcPct val="90000"/>
        </a:lnSpc>
        <a:spcBef>
          <a:spcPct val="0"/>
        </a:spcBef>
        <a:spcAft>
          <a:spcPct val="0"/>
        </a:spcAft>
        <a:buClr>
          <a:srgbClr val="0031B5"/>
        </a:buClr>
        <a:buFont typeface="Times New Roman" pitchFamily="18" charset="0"/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ctrTitle"/>
          </p:nvPr>
        </p:nvSpPr>
        <p:spPr>
          <a:noFill/>
        </p:spPr>
        <p:txBody>
          <a:bodyPr/>
          <a:lstStyle/>
          <a:p>
            <a:pPr eaLnBrk="1" hangingPunct="1"/>
            <a:r>
              <a:rPr lang="de-DE" dirty="0" smtClean="0">
                <a:solidFill>
                  <a:srgbClr val="002060"/>
                </a:solidFill>
              </a:rPr>
              <a:t>Linking CAPMOD and REGCGE</a:t>
            </a:r>
            <a:endParaRPr lang="de-DE" sz="2400" dirty="0" smtClean="0">
              <a:solidFill>
                <a:srgbClr val="002060"/>
              </a:solidFill>
            </a:endParaRP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69963" y="3886200"/>
            <a:ext cx="7180262" cy="2135188"/>
          </a:xfrm>
        </p:spPr>
        <p:txBody>
          <a:bodyPr/>
          <a:lstStyle/>
          <a:p>
            <a:pPr marL="457200" lvl="1" indent="0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3200" dirty="0" smtClean="0"/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r>
              <a:rPr lang="en-GB" sz="1600" dirty="0" smtClean="0"/>
              <a:t>Wolfgang Britz</a:t>
            </a:r>
            <a:br>
              <a:rPr lang="en-GB" sz="1600" dirty="0" smtClean="0"/>
            </a:br>
            <a:r>
              <a:rPr lang="en-GB" sz="1600" dirty="0" smtClean="0"/>
              <a:t>Institute for Food and Resource Economics, University Bonn</a:t>
            </a:r>
          </a:p>
          <a:p>
            <a:pPr marL="457200" lvl="1" indent="0" algn="ctr" eaLnBrk="1" hangingPunct="1">
              <a:lnSpc>
                <a:spcPct val="80000"/>
              </a:lnSpc>
              <a:buFontTx/>
              <a:buNone/>
              <a:tabLst>
                <a:tab pos="808038" algn="l"/>
              </a:tabLst>
            </a:pPr>
            <a:endParaRPr lang="en-GB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Content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Data</a:t>
            </a:r>
          </a:p>
          <a:p>
            <a:r>
              <a:rPr lang="en-US" dirty="0" smtClean="0"/>
              <a:t>General approach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Running a scenario</a:t>
            </a:r>
          </a:p>
          <a:p>
            <a:r>
              <a:rPr lang="en-US" dirty="0" smtClean="0"/>
              <a:t>Result analysis</a:t>
            </a:r>
          </a:p>
          <a:p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sz="900" dirty="0">
              <a:latin typeface="Arial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Basic idea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 the regional programming models determine how agricultural production, intermediate input and land use develop =&gt; the CGEs must be calibrated to that information</a:t>
            </a:r>
          </a:p>
          <a:p>
            <a:r>
              <a:rPr lang="en-US" dirty="0" smtClean="0"/>
              <a:t>Let the CGEs determine how primary factor prices, labor and capital use and intermediate input prices develop =&gt; Programming models must pick up that information</a:t>
            </a:r>
          </a:p>
          <a:p>
            <a:r>
              <a:rPr lang="en-US" dirty="0" smtClean="0"/>
              <a:t>Update the models accordingly until they produce (almost) the same response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Implementation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sp>
        <p:nvSpPr>
          <p:cNvPr id="6" name="Rechteck 5"/>
          <p:cNvSpPr/>
          <p:nvPr/>
        </p:nvSpPr>
        <p:spPr>
          <a:xfrm>
            <a:off x="1180123" y="1266103"/>
            <a:ext cx="2477477" cy="1023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Regional</a:t>
            </a:r>
          </a:p>
          <a:p>
            <a:pPr algn="ctr"/>
            <a:r>
              <a:rPr lang="en-US" dirty="0" smtClean="0"/>
              <a:t>Programming models</a:t>
            </a:r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180123" y="2708039"/>
            <a:ext cx="2477477" cy="1023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toRegcge</a:t>
            </a:r>
            <a:endParaRPr lang="en-US" dirty="0"/>
          </a:p>
        </p:txBody>
      </p:sp>
      <p:cxnSp>
        <p:nvCxnSpPr>
          <p:cNvPr id="9" name="Gerade Verbindung mit Pfeil 8"/>
          <p:cNvCxnSpPr>
            <a:stCxn id="6" idx="2"/>
            <a:endCxn id="7" idx="0"/>
          </p:cNvCxnSpPr>
          <p:nvPr/>
        </p:nvCxnSpPr>
        <p:spPr>
          <a:xfrm>
            <a:off x="2418862" y="2289918"/>
            <a:ext cx="0" cy="41812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Rechteck 9"/>
          <p:cNvSpPr/>
          <p:nvPr/>
        </p:nvSpPr>
        <p:spPr>
          <a:xfrm>
            <a:off x="1180123" y="4349257"/>
            <a:ext cx="2477477" cy="1023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regcge_runSim</a:t>
            </a:r>
            <a:endParaRPr lang="en-US" dirty="0"/>
          </a:p>
        </p:txBody>
      </p:sp>
      <p:cxnSp>
        <p:nvCxnSpPr>
          <p:cNvPr id="12" name="Gerade Verbindung mit Pfeil 11"/>
          <p:cNvCxnSpPr>
            <a:stCxn id="7" idx="2"/>
            <a:endCxn id="10" idx="0"/>
          </p:cNvCxnSpPr>
          <p:nvPr/>
        </p:nvCxnSpPr>
        <p:spPr>
          <a:xfrm>
            <a:off x="2418862" y="3731854"/>
            <a:ext cx="0" cy="61740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hteck 15"/>
          <p:cNvSpPr/>
          <p:nvPr/>
        </p:nvSpPr>
        <p:spPr>
          <a:xfrm>
            <a:off x="4583723" y="4349257"/>
            <a:ext cx="2477477" cy="1023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toCapmod</a:t>
            </a:r>
            <a:endParaRPr lang="en-US" dirty="0"/>
          </a:p>
        </p:txBody>
      </p:sp>
      <p:cxnSp>
        <p:nvCxnSpPr>
          <p:cNvPr id="18" name="Gerade Verbindung mit Pfeil 17"/>
          <p:cNvCxnSpPr>
            <a:stCxn id="10" idx="3"/>
            <a:endCxn id="16" idx="1"/>
          </p:cNvCxnSpPr>
          <p:nvPr/>
        </p:nvCxnSpPr>
        <p:spPr>
          <a:xfrm>
            <a:off x="3657600" y="4861165"/>
            <a:ext cx="92612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hteck 18"/>
          <p:cNvSpPr/>
          <p:nvPr/>
        </p:nvSpPr>
        <p:spPr>
          <a:xfrm>
            <a:off x="4583723" y="2719754"/>
            <a:ext cx="2477477" cy="102381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err="1" smtClean="0"/>
              <a:t>Covergence</a:t>
            </a:r>
            <a:r>
              <a:rPr lang="en-US" dirty="0" smtClean="0"/>
              <a:t>?</a:t>
            </a:r>
            <a:endParaRPr lang="en-US" dirty="0"/>
          </a:p>
        </p:txBody>
      </p:sp>
      <p:cxnSp>
        <p:nvCxnSpPr>
          <p:cNvPr id="22" name="Gerade Verbindung mit Pfeil 21"/>
          <p:cNvCxnSpPr>
            <a:stCxn id="16" idx="0"/>
            <a:endCxn id="19" idx="2"/>
          </p:cNvCxnSpPr>
          <p:nvPr/>
        </p:nvCxnSpPr>
        <p:spPr>
          <a:xfrm flipV="1">
            <a:off x="5822462" y="3743569"/>
            <a:ext cx="0" cy="6056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Gerade Verbindung mit Pfeil 23"/>
          <p:cNvCxnSpPr>
            <a:stCxn id="19" idx="3"/>
          </p:cNvCxnSpPr>
          <p:nvPr/>
        </p:nvCxnSpPr>
        <p:spPr>
          <a:xfrm>
            <a:off x="7061200" y="3231662"/>
            <a:ext cx="1043354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Form 26"/>
          <p:cNvCxnSpPr>
            <a:stCxn id="19" idx="0"/>
            <a:endCxn id="6" idx="3"/>
          </p:cNvCxnSpPr>
          <p:nvPr/>
        </p:nvCxnSpPr>
        <p:spPr>
          <a:xfrm rot="16200000" flipV="1">
            <a:off x="4269160" y="1166452"/>
            <a:ext cx="941743" cy="2164862"/>
          </a:xfrm>
          <a:prstGeom prst="bentConnector2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toRegCge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send information with regard to:</a:t>
            </a:r>
          </a:p>
          <a:p>
            <a:pPr lvl="1"/>
            <a:r>
              <a:rPr lang="en-US" dirty="0" smtClean="0"/>
              <a:t>Agricultural output (quantity index)</a:t>
            </a:r>
          </a:p>
          <a:p>
            <a:pPr lvl="1"/>
            <a:r>
              <a:rPr lang="en-US" dirty="0" smtClean="0"/>
              <a:t>Agricultural price (price index)</a:t>
            </a:r>
          </a:p>
          <a:p>
            <a:pPr lvl="1"/>
            <a:r>
              <a:rPr lang="en-US" dirty="0" smtClean="0"/>
              <a:t>Agricultural input use (quantity index)</a:t>
            </a:r>
          </a:p>
          <a:p>
            <a:pPr lvl="1"/>
            <a:r>
              <a:rPr lang="en-US" dirty="0" smtClean="0"/>
              <a:t>Land use, land price and land tax 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Calculation of changes (</a:t>
            </a:r>
            <a:r>
              <a:rPr lang="en-US" dirty="0" err="1" smtClean="0"/>
              <a:t>toRegCge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8923" y="1301522"/>
            <a:ext cx="7566667" cy="172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40172" y="3516341"/>
            <a:ext cx="6420000" cy="86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8" name="Gerade Verbindung mit Pfeil 7"/>
          <p:cNvCxnSpPr>
            <a:stCxn id="1026" idx="2"/>
            <a:endCxn id="1027" idx="0"/>
          </p:cNvCxnSpPr>
          <p:nvPr/>
        </p:nvCxnSpPr>
        <p:spPr>
          <a:xfrm flipH="1">
            <a:off x="4250172" y="3021522"/>
            <a:ext cx="2085" cy="49481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feld 8"/>
          <p:cNvSpPr txBox="1"/>
          <p:nvPr/>
        </p:nvSpPr>
        <p:spPr>
          <a:xfrm>
            <a:off x="4376615" y="1070727"/>
            <a:ext cx="38395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CAPMOD: aggregate for agriculture</a:t>
            </a:r>
            <a:endParaRPr lang="en-US" dirty="0"/>
          </a:p>
        </p:txBody>
      </p:sp>
      <p:sp>
        <p:nvSpPr>
          <p:cNvPr id="10" name="Textfeld 9"/>
          <p:cNvSpPr txBox="1"/>
          <p:nvPr/>
        </p:nvSpPr>
        <p:spPr>
          <a:xfrm>
            <a:off x="4376615" y="3147009"/>
            <a:ext cx="280076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Regcge</a:t>
            </a:r>
            <a:r>
              <a:rPr lang="en-US" dirty="0" smtClean="0"/>
              <a:t>: update variables</a:t>
            </a:r>
            <a:endParaRPr 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44238" y="5059364"/>
            <a:ext cx="5813333" cy="102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3" name="Gerade Verbindung mit Pfeil 12"/>
          <p:cNvCxnSpPr>
            <a:stCxn id="1027" idx="2"/>
            <a:endCxn id="1029" idx="0"/>
          </p:cNvCxnSpPr>
          <p:nvPr/>
        </p:nvCxnSpPr>
        <p:spPr>
          <a:xfrm>
            <a:off x="4250172" y="4383008"/>
            <a:ext cx="733" cy="6763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feld 16"/>
          <p:cNvSpPr txBox="1"/>
          <p:nvPr/>
        </p:nvSpPr>
        <p:spPr>
          <a:xfrm>
            <a:off x="4376615" y="4508048"/>
            <a:ext cx="419858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err="1" smtClean="0"/>
              <a:t>Regcge</a:t>
            </a:r>
            <a:r>
              <a:rPr lang="en-US" dirty="0" smtClean="0"/>
              <a:t>: recalibrate production function</a:t>
            </a: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toCapmod</a:t>
            </a:r>
            <a:endParaRPr lang="en-US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We want to send information with regard to:</a:t>
            </a:r>
          </a:p>
          <a:p>
            <a:pPr lvl="1"/>
            <a:r>
              <a:rPr lang="en-US" dirty="0" smtClean="0"/>
              <a:t>Prices of non-agricultural sectors =&gt; intermediate prices</a:t>
            </a:r>
          </a:p>
          <a:p>
            <a:pPr lvl="1"/>
            <a:r>
              <a:rPr lang="en-US" dirty="0" smtClean="0"/>
              <a:t>Prices for primary factors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toCapmod</a:t>
            </a:r>
            <a:r>
              <a:rPr lang="en-US" dirty="0" smtClean="0"/>
              <a:t>: update of intermediate input cost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78850" y="1341682"/>
            <a:ext cx="7132637" cy="2314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0825" y="4013440"/>
            <a:ext cx="7980363" cy="619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Pfeil nach unten 7"/>
          <p:cNvSpPr/>
          <p:nvPr/>
        </p:nvSpPr>
        <p:spPr>
          <a:xfrm>
            <a:off x="3673231" y="3656257"/>
            <a:ext cx="171938" cy="271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Ellipse 8"/>
          <p:cNvSpPr/>
          <p:nvPr/>
        </p:nvSpPr>
        <p:spPr>
          <a:xfrm>
            <a:off x="3102709" y="2993292"/>
            <a:ext cx="2407138" cy="797170"/>
          </a:xfrm>
          <a:prstGeom prst="ellipse">
            <a:avLst/>
          </a:prstGeom>
          <a:solidFill>
            <a:schemeClr val="accent1">
              <a:alpha val="2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Pfeil nach unten 9"/>
          <p:cNvSpPr/>
          <p:nvPr/>
        </p:nvSpPr>
        <p:spPr>
          <a:xfrm>
            <a:off x="3673231" y="4632565"/>
            <a:ext cx="171938" cy="271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78850" y="5011859"/>
            <a:ext cx="7427913" cy="1085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Pfeil nach rechts 13"/>
          <p:cNvSpPr/>
          <p:nvPr/>
        </p:nvSpPr>
        <p:spPr>
          <a:xfrm>
            <a:off x="5736492" y="5603631"/>
            <a:ext cx="375139" cy="234461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feld 14"/>
          <p:cNvSpPr txBox="1"/>
          <p:nvPr/>
        </p:nvSpPr>
        <p:spPr>
          <a:xfrm>
            <a:off x="6369538" y="5397701"/>
            <a:ext cx="260840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Objective function</a:t>
            </a:r>
          </a:p>
          <a:p>
            <a:r>
              <a:rPr lang="en-US" dirty="0" smtClean="0"/>
              <a:t>of programming models</a:t>
            </a: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toCapmod</a:t>
            </a:r>
            <a:r>
              <a:rPr lang="en-US" dirty="0" smtClean="0"/>
              <a:t>: update of capital and labor cost</a:t>
            </a:r>
            <a:endParaRPr lang="en-US" dirty="0"/>
          </a:p>
        </p:txBody>
      </p:sp>
      <p:sp>
        <p:nvSpPr>
          <p:cNvPr id="12" name="Inhaltsplatzhalter 11"/>
          <p:cNvSpPr>
            <a:spLocks noGrp="1"/>
          </p:cNvSpPr>
          <p:nvPr>
            <p:ph idx="1"/>
          </p:nvPr>
        </p:nvSpPr>
        <p:spPr>
          <a:xfrm>
            <a:off x="157163" y="1149351"/>
            <a:ext cx="8529637" cy="1773604"/>
          </a:xfrm>
        </p:spPr>
        <p:txBody>
          <a:bodyPr/>
          <a:lstStyle/>
          <a:p>
            <a:r>
              <a:rPr lang="en-US" dirty="0" smtClean="0"/>
              <a:t>Basic idea:</a:t>
            </a:r>
          </a:p>
          <a:p>
            <a:pPr lvl="1"/>
            <a:r>
              <a:rPr lang="en-US" dirty="0" smtClean="0"/>
              <a:t>Objective function is: [Market revenues + premiums – intermediate input costs] – [labor and capital costs = PMP terms]</a:t>
            </a:r>
          </a:p>
          <a:p>
            <a:pPr lvl="1">
              <a:buNone/>
            </a:pPr>
            <a:r>
              <a:rPr lang="en-US" dirty="0" smtClean="0"/>
              <a:t>=&gt; Update PMP terms to reflect changes in primary factor prices from CGE</a:t>
            </a:r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DE" smtClean="0"/>
              <a:t>Britz: CAP post 2013 – Quantitative Analysis with CAPRI</a:t>
            </a:r>
            <a:endParaRPr lang="de-DE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8769" y="2735386"/>
            <a:ext cx="7033334" cy="14266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" name="Pfeil nach unten 15"/>
          <p:cNvSpPr/>
          <p:nvPr/>
        </p:nvSpPr>
        <p:spPr>
          <a:xfrm>
            <a:off x="3673231" y="4320565"/>
            <a:ext cx="171938" cy="271218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6657" y="4811834"/>
            <a:ext cx="7894637" cy="87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Leere Präsentation">
  <a:themeElements>
    <a:clrScheme name="Leere Präsentation 8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3333CC"/>
      </a:hlink>
      <a:folHlink>
        <a:srgbClr val="3366FF"/>
      </a:folHlink>
    </a:clrScheme>
    <a:fontScheme name="Leere Präsentatio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Leere Präsentatio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Leere Präsentation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Leere Präsentation 8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3333CC"/>
        </a:hlink>
        <a:folHlink>
          <a:srgbClr val="3366FF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310</Words>
  <Application>Microsoft Office PowerPoint</Application>
  <PresentationFormat>Bildschirmpräsentation (4:3)</PresentationFormat>
  <Paragraphs>50</Paragraphs>
  <Slides>9</Slides>
  <Notes>1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9</vt:i4>
      </vt:variant>
    </vt:vector>
  </HeadingPairs>
  <TitlesOfParts>
    <vt:vector size="10" baseType="lpstr">
      <vt:lpstr>Leere Präsentation</vt:lpstr>
      <vt:lpstr>Linking CAPMOD and REGCGE</vt:lpstr>
      <vt:lpstr>Content</vt:lpstr>
      <vt:lpstr>Basic idea</vt:lpstr>
      <vt:lpstr>Implementation</vt:lpstr>
      <vt:lpstr>toRegCge</vt:lpstr>
      <vt:lpstr>Calculation of changes (toRegCge)</vt:lpstr>
      <vt:lpstr>toCapmod</vt:lpstr>
      <vt:lpstr>toCapmod: update of intermediate input cost</vt:lpstr>
      <vt:lpstr>toCapmod: update of capital and labor cost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Wirtschaftliche Integration  und  Europäische Wirtschaftspolitik</dc:title>
  <dc:creator>BRuether</dc:creator>
  <cp:lastModifiedBy>britz</cp:lastModifiedBy>
  <cp:revision>322</cp:revision>
  <dcterms:created xsi:type="dcterms:W3CDTF">2005-02-16T09:50:58Z</dcterms:created>
  <dcterms:modified xsi:type="dcterms:W3CDTF">2013-05-17T07:50:14Z</dcterms:modified>
</cp:coreProperties>
</file>