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332" r:id="rId3"/>
    <p:sldId id="333" r:id="rId4"/>
    <p:sldId id="334" r:id="rId5"/>
    <p:sldId id="338" r:id="rId6"/>
    <p:sldId id="340" r:id="rId7"/>
    <p:sldId id="335" r:id="rId8"/>
    <p:sldId id="337" r:id="rId9"/>
    <p:sldId id="342" r:id="rId10"/>
    <p:sldId id="339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07735-0A30-D54E-90FE-AF1848ED6D1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0F3B6-7F1E-1740-B9FF-1F6971655E8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6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7539"/>
            <a:ext cx="7772400" cy="1792423"/>
          </a:xfrm>
          <a:noFill/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8758-839B-FD48-8DF9-F6B6C3E3204F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B01ECC5D-66E1-994D-8B0B-AC40DA1349DD}"/>
              </a:ext>
            </a:extLst>
          </p:cNvPr>
          <p:cNvGrpSpPr/>
          <p:nvPr userDrawn="1"/>
        </p:nvGrpSpPr>
        <p:grpSpPr>
          <a:xfrm>
            <a:off x="8227791" y="404665"/>
            <a:ext cx="564173" cy="595313"/>
            <a:chOff x="6249144" y="3861048"/>
            <a:chExt cx="611187" cy="595313"/>
          </a:xfrm>
          <a:solidFill>
            <a:srgbClr val="DCEBFA"/>
          </a:solidFill>
        </p:grpSpPr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id="{D6F49095-07C9-D345-8CBF-98AC6327BB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0391" y="4248447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0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5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0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5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id="{75570C70-CA07-6040-87F1-A66FA5ADA0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9754" y="4119686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5"/>
                </a:cxn>
                <a:cxn ang="0">
                  <a:pos x="141" y="910"/>
                </a:cxn>
                <a:cxn ang="0">
                  <a:pos x="484" y="687"/>
                </a:cxn>
                <a:cxn ang="0">
                  <a:pos x="828" y="910"/>
                </a:cxn>
                <a:cxn ang="0">
                  <a:pos x="706" y="565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0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5"/>
                  </a:lnTo>
                  <a:lnTo>
                    <a:pt x="141" y="910"/>
                  </a:lnTo>
                  <a:lnTo>
                    <a:pt x="484" y="687"/>
                  </a:lnTo>
                  <a:lnTo>
                    <a:pt x="828" y="910"/>
                  </a:lnTo>
                  <a:lnTo>
                    <a:pt x="706" y="565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0" name="Freeform 29">
              <a:extLst>
                <a:ext uri="{FF2B5EF4-FFF2-40B4-BE49-F238E27FC236}">
                  <a16:creationId xmlns:a16="http://schemas.microsoft.com/office/drawing/2014/main" id="{6D07A179-872D-174D-A650-117251E5BF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3861048"/>
              <a:ext cx="90577" cy="84169"/>
            </a:xfrm>
            <a:custGeom>
              <a:avLst/>
              <a:gdLst/>
              <a:ahLst/>
              <a:cxnLst>
                <a:cxn ang="0">
                  <a:pos x="486" y="0"/>
                </a:cxn>
                <a:cxn ang="0">
                  <a:pos x="344" y="345"/>
                </a:cxn>
                <a:cxn ang="0">
                  <a:pos x="0" y="345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6" y="689"/>
                </a:cxn>
                <a:cxn ang="0">
                  <a:pos x="832" y="911"/>
                </a:cxn>
                <a:cxn ang="0">
                  <a:pos x="710" y="567"/>
                </a:cxn>
                <a:cxn ang="0">
                  <a:pos x="974" y="345"/>
                </a:cxn>
                <a:cxn ang="0">
                  <a:pos x="629" y="345"/>
                </a:cxn>
                <a:cxn ang="0">
                  <a:pos x="486" y="0"/>
                </a:cxn>
              </a:cxnLst>
              <a:rect l="0" t="0" r="r" b="b"/>
              <a:pathLst>
                <a:path w="974" h="911">
                  <a:moveTo>
                    <a:pt x="486" y="0"/>
                  </a:moveTo>
                  <a:lnTo>
                    <a:pt x="344" y="345"/>
                  </a:lnTo>
                  <a:lnTo>
                    <a:pt x="0" y="345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6" y="689"/>
                  </a:lnTo>
                  <a:lnTo>
                    <a:pt x="832" y="911"/>
                  </a:lnTo>
                  <a:lnTo>
                    <a:pt x="710" y="567"/>
                  </a:lnTo>
                  <a:lnTo>
                    <a:pt x="974" y="345"/>
                  </a:lnTo>
                  <a:lnTo>
                    <a:pt x="629" y="345"/>
                  </a:lnTo>
                  <a:lnTo>
                    <a:pt x="486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id="{352852F9-A85F-B140-BDB7-27A632C115A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49144" y="4118292"/>
              <a:ext cx="90577" cy="84169"/>
            </a:xfrm>
            <a:custGeom>
              <a:avLst/>
              <a:gdLst/>
              <a:ahLst/>
              <a:cxnLst>
                <a:cxn ang="0">
                  <a:pos x="484" y="0"/>
                </a:cxn>
                <a:cxn ang="0">
                  <a:pos x="343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4" y="688"/>
                </a:cxn>
                <a:cxn ang="0">
                  <a:pos x="828" y="911"/>
                </a:cxn>
                <a:cxn ang="0">
                  <a:pos x="706" y="567"/>
                </a:cxn>
                <a:cxn ang="0">
                  <a:pos x="969" y="344"/>
                </a:cxn>
                <a:cxn ang="0">
                  <a:pos x="626" y="344"/>
                </a:cxn>
                <a:cxn ang="0">
                  <a:pos x="484" y="0"/>
                </a:cxn>
              </a:cxnLst>
              <a:rect l="0" t="0" r="r" b="b"/>
              <a:pathLst>
                <a:path w="969" h="911">
                  <a:moveTo>
                    <a:pt x="484" y="0"/>
                  </a:moveTo>
                  <a:lnTo>
                    <a:pt x="343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4" y="688"/>
                  </a:lnTo>
                  <a:lnTo>
                    <a:pt x="828" y="911"/>
                  </a:lnTo>
                  <a:lnTo>
                    <a:pt x="706" y="567"/>
                  </a:lnTo>
                  <a:lnTo>
                    <a:pt x="969" y="344"/>
                  </a:lnTo>
                  <a:lnTo>
                    <a:pt x="626" y="344"/>
                  </a:lnTo>
                  <a:lnTo>
                    <a:pt x="484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id="{6A7D394B-3649-464A-8800-F2C8E331EC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507777" y="4372192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4"/>
                </a:cxn>
                <a:cxn ang="0">
                  <a:pos x="0" y="344"/>
                </a:cxn>
                <a:cxn ang="0">
                  <a:pos x="261" y="567"/>
                </a:cxn>
                <a:cxn ang="0">
                  <a:pos x="141" y="911"/>
                </a:cxn>
                <a:cxn ang="0">
                  <a:pos x="483" y="689"/>
                </a:cxn>
                <a:cxn ang="0">
                  <a:pos x="827" y="911"/>
                </a:cxn>
                <a:cxn ang="0">
                  <a:pos x="706" y="567"/>
                </a:cxn>
                <a:cxn ang="0">
                  <a:pos x="968" y="344"/>
                </a:cxn>
                <a:cxn ang="0">
                  <a:pos x="626" y="344"/>
                </a:cxn>
                <a:cxn ang="0">
                  <a:pos x="483" y="0"/>
                </a:cxn>
              </a:cxnLst>
              <a:rect l="0" t="0" r="r" b="b"/>
              <a:pathLst>
                <a:path w="968" h="911">
                  <a:moveTo>
                    <a:pt x="483" y="0"/>
                  </a:moveTo>
                  <a:lnTo>
                    <a:pt x="342" y="344"/>
                  </a:lnTo>
                  <a:lnTo>
                    <a:pt x="0" y="344"/>
                  </a:lnTo>
                  <a:lnTo>
                    <a:pt x="261" y="567"/>
                  </a:lnTo>
                  <a:lnTo>
                    <a:pt x="141" y="911"/>
                  </a:lnTo>
                  <a:lnTo>
                    <a:pt x="483" y="689"/>
                  </a:lnTo>
                  <a:lnTo>
                    <a:pt x="827" y="911"/>
                  </a:lnTo>
                  <a:lnTo>
                    <a:pt x="706" y="567"/>
                  </a:lnTo>
                  <a:lnTo>
                    <a:pt x="968" y="344"/>
                  </a:lnTo>
                  <a:lnTo>
                    <a:pt x="626" y="344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id="{4901ED79-DD5C-DD43-B19D-6B6B7A174B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3992875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3"/>
                </a:cxn>
                <a:cxn ang="0">
                  <a:pos x="0" y="343"/>
                </a:cxn>
                <a:cxn ang="0">
                  <a:pos x="263" y="564"/>
                </a:cxn>
                <a:cxn ang="0">
                  <a:pos x="141" y="905"/>
                </a:cxn>
                <a:cxn ang="0">
                  <a:pos x="487" y="684"/>
                </a:cxn>
                <a:cxn ang="0">
                  <a:pos x="831" y="905"/>
                </a:cxn>
                <a:cxn ang="0">
                  <a:pos x="709" y="564"/>
                </a:cxn>
                <a:cxn ang="0">
                  <a:pos x="973" y="343"/>
                </a:cxn>
                <a:cxn ang="0">
                  <a:pos x="628" y="343"/>
                </a:cxn>
                <a:cxn ang="0">
                  <a:pos x="487" y="0"/>
                </a:cxn>
              </a:cxnLst>
              <a:rect l="0" t="0" r="r" b="b"/>
              <a:pathLst>
                <a:path w="973" h="905">
                  <a:moveTo>
                    <a:pt x="487" y="0"/>
                  </a:moveTo>
                  <a:lnTo>
                    <a:pt x="344" y="343"/>
                  </a:lnTo>
                  <a:lnTo>
                    <a:pt x="0" y="343"/>
                  </a:lnTo>
                  <a:lnTo>
                    <a:pt x="263" y="564"/>
                  </a:lnTo>
                  <a:lnTo>
                    <a:pt x="141" y="905"/>
                  </a:lnTo>
                  <a:lnTo>
                    <a:pt x="487" y="684"/>
                  </a:lnTo>
                  <a:lnTo>
                    <a:pt x="831" y="905"/>
                  </a:lnTo>
                  <a:lnTo>
                    <a:pt x="709" y="564"/>
                  </a:lnTo>
                  <a:lnTo>
                    <a:pt x="973" y="343"/>
                  </a:lnTo>
                  <a:lnTo>
                    <a:pt x="628" y="343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id="{EF148EBC-A2DA-544B-A288-0DDC828C8D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2946" y="3895886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3" y="909"/>
                </a:cxn>
                <a:cxn ang="0">
                  <a:pos x="488" y="687"/>
                </a:cxn>
                <a:cxn ang="0">
                  <a:pos x="834" y="909"/>
                </a:cxn>
                <a:cxn ang="0">
                  <a:pos x="712" y="565"/>
                </a:cxn>
                <a:cxn ang="0">
                  <a:pos x="976" y="344"/>
                </a:cxn>
                <a:cxn ang="0">
                  <a:pos x="631" y="344"/>
                </a:cxn>
                <a:cxn ang="0">
                  <a:pos x="488" y="0"/>
                </a:cxn>
              </a:cxnLst>
              <a:rect l="0" t="0" r="r" b="b"/>
              <a:pathLst>
                <a:path w="976" h="909">
                  <a:moveTo>
                    <a:pt x="488" y="0"/>
                  </a:moveTo>
                  <a:lnTo>
                    <a:pt x="346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3" y="909"/>
                  </a:lnTo>
                  <a:lnTo>
                    <a:pt x="488" y="687"/>
                  </a:lnTo>
                  <a:lnTo>
                    <a:pt x="834" y="909"/>
                  </a:lnTo>
                  <a:lnTo>
                    <a:pt x="712" y="565"/>
                  </a:lnTo>
                  <a:lnTo>
                    <a:pt x="976" y="344"/>
                  </a:lnTo>
                  <a:lnTo>
                    <a:pt x="631" y="344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7D13466F-12A5-CA49-908A-6EBE3C4C60A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27113" y="4246775"/>
              <a:ext cx="90577" cy="85841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7"/>
                </a:cxn>
                <a:cxn ang="0">
                  <a:pos x="141" y="911"/>
                </a:cxn>
                <a:cxn ang="0">
                  <a:pos x="487" y="689"/>
                </a:cxn>
                <a:cxn ang="0">
                  <a:pos x="832" y="911"/>
                </a:cxn>
                <a:cxn ang="0">
                  <a:pos x="711" y="567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11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7"/>
                  </a:lnTo>
                  <a:lnTo>
                    <a:pt x="141" y="911"/>
                  </a:lnTo>
                  <a:lnTo>
                    <a:pt x="487" y="689"/>
                  </a:lnTo>
                  <a:lnTo>
                    <a:pt x="832" y="911"/>
                  </a:lnTo>
                  <a:lnTo>
                    <a:pt x="711" y="567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id="{1DE569C5-0801-F149-A01E-053197ECDC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4337354"/>
              <a:ext cx="90577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2" y="905"/>
                </a:cxn>
                <a:cxn ang="0">
                  <a:pos x="488" y="684"/>
                </a:cxn>
                <a:cxn ang="0">
                  <a:pos x="834" y="905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0" y="343"/>
                </a:cxn>
                <a:cxn ang="0">
                  <a:pos x="488" y="0"/>
                </a:cxn>
              </a:cxnLst>
              <a:rect l="0" t="0" r="r" b="b"/>
              <a:pathLst>
                <a:path w="976" h="905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2" y="905"/>
                  </a:lnTo>
                  <a:lnTo>
                    <a:pt x="488" y="684"/>
                  </a:lnTo>
                  <a:lnTo>
                    <a:pt x="834" y="905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0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id="{64C3BDF9-F023-6744-8299-9D2C1E859F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39601" y="4337354"/>
              <a:ext cx="91971" cy="84169"/>
            </a:xfrm>
            <a:custGeom>
              <a:avLst/>
              <a:gdLst/>
              <a:ahLst/>
              <a:cxnLst>
                <a:cxn ang="0">
                  <a:pos x="488" y="0"/>
                </a:cxn>
                <a:cxn ang="0">
                  <a:pos x="346" y="343"/>
                </a:cxn>
                <a:cxn ang="0">
                  <a:pos x="0" y="343"/>
                </a:cxn>
                <a:cxn ang="0">
                  <a:pos x="264" y="564"/>
                </a:cxn>
                <a:cxn ang="0">
                  <a:pos x="143" y="906"/>
                </a:cxn>
                <a:cxn ang="0">
                  <a:pos x="488" y="685"/>
                </a:cxn>
                <a:cxn ang="0">
                  <a:pos x="834" y="906"/>
                </a:cxn>
                <a:cxn ang="0">
                  <a:pos x="712" y="564"/>
                </a:cxn>
                <a:cxn ang="0">
                  <a:pos x="976" y="343"/>
                </a:cxn>
                <a:cxn ang="0">
                  <a:pos x="631" y="343"/>
                </a:cxn>
                <a:cxn ang="0">
                  <a:pos x="488" y="0"/>
                </a:cxn>
              </a:cxnLst>
              <a:rect l="0" t="0" r="r" b="b"/>
              <a:pathLst>
                <a:path w="976" h="906">
                  <a:moveTo>
                    <a:pt x="488" y="0"/>
                  </a:moveTo>
                  <a:lnTo>
                    <a:pt x="346" y="343"/>
                  </a:lnTo>
                  <a:lnTo>
                    <a:pt x="0" y="343"/>
                  </a:lnTo>
                  <a:lnTo>
                    <a:pt x="264" y="564"/>
                  </a:lnTo>
                  <a:lnTo>
                    <a:pt x="143" y="906"/>
                  </a:lnTo>
                  <a:lnTo>
                    <a:pt x="488" y="685"/>
                  </a:lnTo>
                  <a:lnTo>
                    <a:pt x="834" y="906"/>
                  </a:lnTo>
                  <a:lnTo>
                    <a:pt x="712" y="564"/>
                  </a:lnTo>
                  <a:lnTo>
                    <a:pt x="976" y="343"/>
                  </a:lnTo>
                  <a:lnTo>
                    <a:pt x="631" y="343"/>
                  </a:lnTo>
                  <a:lnTo>
                    <a:pt x="488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A587B9D-77F5-B64E-BA13-D463D49406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92064" y="3991203"/>
              <a:ext cx="90577" cy="84169"/>
            </a:xfrm>
            <a:custGeom>
              <a:avLst/>
              <a:gdLst/>
              <a:ahLst/>
              <a:cxnLst>
                <a:cxn ang="0">
                  <a:pos x="483" y="0"/>
                </a:cxn>
                <a:cxn ang="0">
                  <a:pos x="342" y="341"/>
                </a:cxn>
                <a:cxn ang="0">
                  <a:pos x="0" y="341"/>
                </a:cxn>
                <a:cxn ang="0">
                  <a:pos x="261" y="562"/>
                </a:cxn>
                <a:cxn ang="0">
                  <a:pos x="141" y="904"/>
                </a:cxn>
                <a:cxn ang="0">
                  <a:pos x="483" y="683"/>
                </a:cxn>
                <a:cxn ang="0">
                  <a:pos x="826" y="904"/>
                </a:cxn>
                <a:cxn ang="0">
                  <a:pos x="704" y="562"/>
                </a:cxn>
                <a:cxn ang="0">
                  <a:pos x="967" y="341"/>
                </a:cxn>
                <a:cxn ang="0">
                  <a:pos x="624" y="341"/>
                </a:cxn>
                <a:cxn ang="0">
                  <a:pos x="483" y="0"/>
                </a:cxn>
              </a:cxnLst>
              <a:rect l="0" t="0" r="r" b="b"/>
              <a:pathLst>
                <a:path w="967" h="904">
                  <a:moveTo>
                    <a:pt x="483" y="0"/>
                  </a:moveTo>
                  <a:lnTo>
                    <a:pt x="342" y="341"/>
                  </a:lnTo>
                  <a:lnTo>
                    <a:pt x="0" y="341"/>
                  </a:lnTo>
                  <a:lnTo>
                    <a:pt x="261" y="562"/>
                  </a:lnTo>
                  <a:lnTo>
                    <a:pt x="141" y="904"/>
                  </a:lnTo>
                  <a:lnTo>
                    <a:pt x="483" y="683"/>
                  </a:lnTo>
                  <a:lnTo>
                    <a:pt x="826" y="904"/>
                  </a:lnTo>
                  <a:lnTo>
                    <a:pt x="704" y="562"/>
                  </a:lnTo>
                  <a:lnTo>
                    <a:pt x="967" y="341"/>
                  </a:lnTo>
                  <a:lnTo>
                    <a:pt x="624" y="341"/>
                  </a:lnTo>
                  <a:lnTo>
                    <a:pt x="483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id="{AD25EFB7-4426-0047-861C-7BC634B2EF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76231" y="3895886"/>
              <a:ext cx="90577" cy="84169"/>
            </a:xfrm>
            <a:custGeom>
              <a:avLst/>
              <a:gdLst/>
              <a:ahLst/>
              <a:cxnLst>
                <a:cxn ang="0">
                  <a:pos x="487" y="0"/>
                </a:cxn>
                <a:cxn ang="0">
                  <a:pos x="344" y="344"/>
                </a:cxn>
                <a:cxn ang="0">
                  <a:pos x="0" y="344"/>
                </a:cxn>
                <a:cxn ang="0">
                  <a:pos x="264" y="565"/>
                </a:cxn>
                <a:cxn ang="0">
                  <a:pos x="141" y="909"/>
                </a:cxn>
                <a:cxn ang="0">
                  <a:pos x="487" y="687"/>
                </a:cxn>
                <a:cxn ang="0">
                  <a:pos x="832" y="909"/>
                </a:cxn>
                <a:cxn ang="0">
                  <a:pos x="711" y="565"/>
                </a:cxn>
                <a:cxn ang="0">
                  <a:pos x="975" y="344"/>
                </a:cxn>
                <a:cxn ang="0">
                  <a:pos x="629" y="344"/>
                </a:cxn>
                <a:cxn ang="0">
                  <a:pos x="487" y="0"/>
                </a:cxn>
              </a:cxnLst>
              <a:rect l="0" t="0" r="r" b="b"/>
              <a:pathLst>
                <a:path w="975" h="909">
                  <a:moveTo>
                    <a:pt x="487" y="0"/>
                  </a:moveTo>
                  <a:lnTo>
                    <a:pt x="344" y="344"/>
                  </a:lnTo>
                  <a:lnTo>
                    <a:pt x="0" y="344"/>
                  </a:lnTo>
                  <a:lnTo>
                    <a:pt x="264" y="565"/>
                  </a:lnTo>
                  <a:lnTo>
                    <a:pt x="141" y="909"/>
                  </a:lnTo>
                  <a:lnTo>
                    <a:pt x="487" y="687"/>
                  </a:lnTo>
                  <a:lnTo>
                    <a:pt x="832" y="909"/>
                  </a:lnTo>
                  <a:lnTo>
                    <a:pt x="711" y="565"/>
                  </a:lnTo>
                  <a:lnTo>
                    <a:pt x="975" y="344"/>
                  </a:lnTo>
                  <a:lnTo>
                    <a:pt x="629" y="344"/>
                  </a:lnTo>
                  <a:lnTo>
                    <a:pt x="487" y="0"/>
                  </a:lnTo>
                  <a:close/>
                </a:path>
              </a:pathLst>
            </a:custGeom>
            <a:grpFill/>
            <a:ln w="16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F0F8FF"/>
                </a:solidFill>
                <a:latin typeface="Arial" charset="0"/>
              </a:endParaRPr>
            </a:p>
          </p:txBody>
        </p:sp>
      </p:grpSp>
      <p:sp>
        <p:nvSpPr>
          <p:cNvPr id="20" name="Rectangle 39">
            <a:extLst>
              <a:ext uri="{FF2B5EF4-FFF2-40B4-BE49-F238E27FC236}">
                <a16:creationId xmlns:a16="http://schemas.microsoft.com/office/drawing/2014/main" id="{D48202FE-6F51-5E46-B135-212AA58421B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8307670" y="629995"/>
            <a:ext cx="400050" cy="1539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de-DE" sz="1000" b="1" i="1" dirty="0">
                <a:solidFill>
                  <a:srgbClr val="F0F8FF"/>
                </a:solidFill>
              </a:rPr>
              <a:t>CAPRI</a:t>
            </a:r>
            <a:endParaRPr lang="en-GB" altLang="de-DE" dirty="0">
              <a:solidFill>
                <a:srgbClr val="F0F8FF"/>
              </a:solidFill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591CFDCE-186B-9546-8E8E-935D4488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699" y="404664"/>
            <a:ext cx="1658938" cy="64293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81456987-8A5C-0B48-82AA-9390613FF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128" y="404665"/>
            <a:ext cx="64928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8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19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C5CAD-F57C-6D44-9351-F3ECE0A826F7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3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227DE-0B8E-614A-BB01-D1C6D5B4D99E}" type="datetime1">
              <a:rPr lang="de-DE" smtClean="0"/>
              <a:t>05.07.22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2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84B3-2AF3-2549-B850-B8647F462601}" type="datetime1">
              <a:rPr lang="de-DE" smtClean="0"/>
              <a:t>05.07.22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6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8D3D-C65A-5A4A-89D7-585CBA00F88A}" type="datetime1">
              <a:rPr lang="de-DE" smtClean="0"/>
              <a:t>05.07.22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884E-0560-804D-8ED7-2876C924719A}" type="datetime1">
              <a:rPr lang="de-DE" smtClean="0"/>
              <a:t>05.07.22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7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8F52-7762-4C42-B224-126D94E0AAAB}" type="datetime1">
              <a:rPr lang="de-DE" smtClean="0"/>
              <a:t>05.07.22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E849-1D12-AF4F-B37F-CFB56503FBF2}" type="datetime1">
              <a:rPr lang="de-DE" smtClean="0"/>
              <a:t>05.07.22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47860EA-5F04-E349-80F0-2BAC060F072D}"/>
              </a:ext>
            </a:extLst>
          </p:cNvPr>
          <p:cNvSpPr/>
          <p:nvPr userDrawn="1"/>
        </p:nvSpPr>
        <p:spPr>
          <a:xfrm>
            <a:off x="0" y="0"/>
            <a:ext cx="9144000" cy="1510747"/>
          </a:xfrm>
          <a:prstGeom prst="rect">
            <a:avLst/>
          </a:prstGeom>
          <a:solidFill>
            <a:srgbClr val="295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390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73A2-F240-A945-B6A6-222CBC14BB5D}" type="datetime1">
              <a:rPr lang="de-DE" smtClean="0"/>
              <a:t>05.07.22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DF5D-CA9B-014E-B300-26A576ABF25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6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CEBF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-Dokument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-Dokument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-Dokument2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-Dokument3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-Dokument4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4DA16-63DD-0346-9B2E-484D40214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2.5. Exercise: price shock scenario with the policy editor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E7BD3D-8D8E-0E4B-8A65-7C9916E1A2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Alexander </a:t>
            </a:r>
            <a:r>
              <a:rPr lang="en-GB" dirty="0" err="1"/>
              <a:t>Gocht</a:t>
            </a:r>
            <a:endParaRPr lang="en-GB" dirty="0"/>
          </a:p>
          <a:p>
            <a:r>
              <a:rPr lang="en-GB" sz="1600" dirty="0"/>
              <a:t>Thünen-Institute, Braunschweig, 2022</a:t>
            </a:r>
          </a:p>
        </p:txBody>
      </p:sp>
    </p:spTree>
    <p:extLst>
      <p:ext uri="{BB962C8B-B14F-4D97-AF65-F5344CB8AC3E}">
        <p14:creationId xmlns:p14="http://schemas.microsoft.com/office/powerpoint/2010/main" val="31935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07DE6-04A5-3444-8EE5-59F564D4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Relevant tables in the exploiter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D0B86F-271C-C842-9557-5428E7A64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For supply, hectare and heard size, income by activity see: </a:t>
            </a:r>
            <a:r>
              <a:rPr lang="en-GB" dirty="0">
                <a:solidFill>
                  <a:srgbClr val="FF0000"/>
                </a:solidFill>
              </a:rPr>
              <a:t>farm-&gt;supply details</a:t>
            </a:r>
          </a:p>
          <a:p>
            <a:r>
              <a:rPr lang="en-GB" dirty="0"/>
              <a:t>For total revenues, costs and income see: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welfare -&gt; welfare overview</a:t>
            </a:r>
          </a:p>
          <a:p>
            <a:r>
              <a:rPr lang="en-GB" dirty="0"/>
              <a:t>Price changes, quantity and EAA values: </a:t>
            </a:r>
            <a:r>
              <a:rPr lang="en-GB" dirty="0">
                <a:solidFill>
                  <a:srgbClr val="FF0000"/>
                </a:solidFill>
              </a:rPr>
              <a:t>welfare-&gt; Economic Accounts for agriculture</a:t>
            </a:r>
          </a:p>
          <a:p>
            <a:r>
              <a:rPr lang="en-GB" dirty="0"/>
              <a:t>Aggregated land changes: </a:t>
            </a:r>
            <a:r>
              <a:rPr lang="en-GB" dirty="0">
                <a:solidFill>
                  <a:srgbClr val="FF0000"/>
                </a:solidFill>
              </a:rPr>
              <a:t>farm-&gt;land supply and use</a:t>
            </a:r>
          </a:p>
          <a:p>
            <a:r>
              <a:rPr lang="en-GB" dirty="0"/>
              <a:t>Milk product COMI</a:t>
            </a:r>
          </a:p>
          <a:p>
            <a:r>
              <a:rPr lang="en-GB" dirty="0"/>
              <a:t>Animal Activities for dairy cows: DCOL (Low yield),DCOH (high yield)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0AE25-1669-9D4C-9A35-0497CEFE3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45CE41-63B2-0742-8F39-3594EDF7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95CB70-73C9-CD48-93AD-8C9845F5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9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9D6D8-3453-F84E-BA45-8FED4762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Cloze for Exercise 2.5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CFEF30-DFC6-9C40-8AEE-B960019C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F609BB-B468-FF48-AF14-ECC40AE0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64EAA-D655-1642-B8D4-C2558AA7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11</a:t>
            </a:fld>
            <a:endParaRPr lang="en-GB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03447836-9C76-FC45-8F4E-54F00EA89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supply of milk increases in Denmark by __%</a:t>
            </a:r>
            <a:endParaRPr lang="en-GB" dirty="0">
              <a:solidFill>
                <a:srgbClr val="F0F9FF"/>
              </a:solidFill>
              <a:highlight>
                <a:srgbClr val="F0F9FF"/>
              </a:highlight>
            </a:endParaRPr>
          </a:p>
          <a:p>
            <a:r>
              <a:rPr lang="en-GB" dirty="0"/>
              <a:t>The own price elasticity of cow milk is __</a:t>
            </a:r>
          </a:p>
          <a:p>
            <a:r>
              <a:rPr lang="en-GB" dirty="0"/>
              <a:t>The herd size in Denmark for dairy cows in total increases by __ k dairy cows</a:t>
            </a:r>
          </a:p>
          <a:p>
            <a:r>
              <a:rPr lang="en-GB" dirty="0"/>
              <a:t>The total agricultural income (welfare overview) increases by _% , input costs increase by _% and revenues by _%</a:t>
            </a:r>
          </a:p>
          <a:p>
            <a:r>
              <a:rPr lang="en-GB" dirty="0"/>
              <a:t>Grassland increase more/less than _%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26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91E2C-A60B-0748-B898-A3D22D4C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Background: only supply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E133D6-7B4C-1849-BB9F-9E9F8C103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running </a:t>
            </a:r>
            <a:r>
              <a:rPr lang="en-GB" dirty="0">
                <a:solidFill>
                  <a:srgbClr val="FF0000"/>
                </a:solidFill>
              </a:rPr>
              <a:t>only supply models </a:t>
            </a:r>
            <a:r>
              <a:rPr lang="en-GB" dirty="0"/>
              <a:t>prices are exogenous and can be changed  </a:t>
            </a:r>
          </a:p>
          <a:p>
            <a:r>
              <a:rPr lang="en-GB" dirty="0">
                <a:solidFill>
                  <a:srgbClr val="FF0000"/>
                </a:solidFill>
              </a:rPr>
              <a:t>Pros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execution is lower (no iterations) 	</a:t>
            </a:r>
          </a:p>
          <a:p>
            <a:pPr lvl="1"/>
            <a:r>
              <a:rPr lang="en-GB" dirty="0"/>
              <a:t>reduced set of regions (member states) possible</a:t>
            </a:r>
          </a:p>
          <a:p>
            <a:r>
              <a:rPr lang="en-GB" dirty="0">
                <a:solidFill>
                  <a:srgbClr val="FF0000"/>
                </a:solidFill>
              </a:rPr>
              <a:t>Cons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result file “res_2” might be overwritten by a run only supply results</a:t>
            </a:r>
          </a:p>
          <a:p>
            <a:pPr lvl="1"/>
            <a:r>
              <a:rPr lang="en-GB" dirty="0"/>
              <a:t>no market related tables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5528B1-9985-3E4B-B7A8-CA202328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BBF152-95D3-094F-9F43-8A2DF596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229E8B-627F-9E4E-9865-CBD16613A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56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98443-665E-F14D-AEC0-66E60256C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 background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8E23C8-1253-EA40-A5EE-15312079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en-GB" smtClean="0"/>
              <a:t>05/07/2022</a:t>
            </a:fld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88A2B3-6781-C845-8C77-750B947BF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3</a:t>
            </a:fld>
            <a:endParaRPr lang="en-GB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DA3DB45-9381-B74B-AB6E-7DDC12050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281" y="6226175"/>
            <a:ext cx="7277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Supply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6649F3FF-361A-994D-89CF-0FF6F220B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843" y="1714500"/>
            <a:ext cx="53540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C1269AE-BC0D-5A4E-BED1-2D37B3C40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581" y="6226175"/>
            <a:ext cx="12182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AE495B00-1E59-1F42-948F-D75CCD58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79" y="4190380"/>
            <a:ext cx="73965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P (</a:t>
            </a:r>
            <a:r>
              <a:rPr lang="en-GB" altLang="de-DE" sz="1700" b="1" dirty="0" err="1">
                <a:latin typeface="Arial" panose="020B0604020202020204" pitchFamily="34" charset="0"/>
              </a:rPr>
              <a:t>cal</a:t>
            </a:r>
            <a:r>
              <a:rPr lang="en-GB" altLang="de-DE" sz="17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C65D9116-4B64-0748-B69C-AC1BFED336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0251" y="3547758"/>
            <a:ext cx="2656093" cy="23960"/>
          </a:xfrm>
          <a:custGeom>
            <a:avLst/>
            <a:gdLst>
              <a:gd name="connsiteX0" fmla="*/ 0 w 2678318"/>
              <a:gd name="connsiteY0" fmla="*/ 0 h 23960"/>
              <a:gd name="connsiteX1" fmla="*/ 2678318 w 2678318"/>
              <a:gd name="connsiteY1" fmla="*/ 23960 h 23960"/>
              <a:gd name="connsiteX0" fmla="*/ 0 w 2656093"/>
              <a:gd name="connsiteY0" fmla="*/ 0 h 23960"/>
              <a:gd name="connsiteX1" fmla="*/ 2656093 w 2656093"/>
              <a:gd name="connsiteY1" fmla="*/ 23960 h 23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56093" h="23960">
                <a:moveTo>
                  <a:pt x="0" y="0"/>
                </a:moveTo>
                <a:lnTo>
                  <a:pt x="2656093" y="2396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60E52538-EF1B-2346-AC69-4045C2390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131" y="2030413"/>
            <a:ext cx="72776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Supply</a:t>
            </a:r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07E76633-F7F3-234B-A6F9-C178B38794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4881" y="2427450"/>
            <a:ext cx="4037012" cy="340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B40CBA22-1CBC-AF45-B8F9-7D43C4DB5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955" y="6248081"/>
            <a:ext cx="6796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Q (</a:t>
            </a:r>
            <a:r>
              <a:rPr lang="en-GB" altLang="de-DE" sz="1700" b="1" dirty="0" err="1">
                <a:latin typeface="Arial" panose="020B0604020202020204" pitchFamily="34" charset="0"/>
              </a:rPr>
              <a:t>cal</a:t>
            </a:r>
            <a:r>
              <a:rPr lang="en-GB" altLang="de-DE" sz="17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B2F30743-0AFD-D448-9116-DDC94208F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65" y="5201410"/>
            <a:ext cx="0" cy="261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endParaRPr lang="en-GB" altLang="de-DE" sz="1700" b="1" dirty="0">
              <a:latin typeface="Arial" panose="020B0604020202020204" pitchFamily="34" charset="0"/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D9817A46-DD02-FD41-BC18-8D7E4145A534}"/>
              </a:ext>
            </a:extLst>
          </p:cNvPr>
          <p:cNvSpPr>
            <a:spLocks/>
          </p:cNvSpPr>
          <p:nvPr/>
        </p:nvSpPr>
        <p:spPr bwMode="auto">
          <a:xfrm>
            <a:off x="2261766" y="3602507"/>
            <a:ext cx="2572213" cy="2146448"/>
          </a:xfrm>
          <a:custGeom>
            <a:avLst/>
            <a:gdLst>
              <a:gd name="T0" fmla="*/ 1158 w 1159"/>
              <a:gd name="T1" fmla="*/ 0 h 977"/>
              <a:gd name="T2" fmla="*/ 0 w 1159"/>
              <a:gd name="T3" fmla="*/ 0 h 977"/>
              <a:gd name="T4" fmla="*/ 0 w 1159"/>
              <a:gd name="T5" fmla="*/ 976 h 977"/>
              <a:gd name="T6" fmla="*/ 1158 w 1159"/>
              <a:gd name="T7" fmla="*/ 0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9" h="977">
                <a:moveTo>
                  <a:pt x="1158" y="0"/>
                </a:moveTo>
                <a:lnTo>
                  <a:pt x="0" y="0"/>
                </a:lnTo>
                <a:lnTo>
                  <a:pt x="0" y="976"/>
                </a:lnTo>
                <a:lnTo>
                  <a:pt x="1158" y="0"/>
                </a:lnTo>
              </a:path>
            </a:pathLst>
          </a:cu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BB9206AD-3A08-1F44-B656-B249164F5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235" y="3390949"/>
            <a:ext cx="0" cy="261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endParaRPr lang="en-GB" altLang="de-DE" sz="1700" b="1" dirty="0">
              <a:latin typeface="Arial" panose="020B0604020202020204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6A3D2DF1-9566-2643-AA13-CA8B7756F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146" y="3635808"/>
            <a:ext cx="0" cy="261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endParaRPr lang="en-GB" altLang="de-DE" sz="1700" b="1" dirty="0">
              <a:latin typeface="Arial" panose="020B0604020202020204" pitchFamily="34" charset="0"/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id="{F65FB036-0C42-9B4B-8F36-CA3B2A832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132" y="4103800"/>
            <a:ext cx="1134049" cy="41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GB" altLang="de-DE" sz="1700" b="1" dirty="0">
                <a:solidFill>
                  <a:srgbClr val="1E224C"/>
                </a:solidFill>
                <a:latin typeface="Arial" panose="020B0604020202020204" pitchFamily="34" charset="0"/>
              </a:rPr>
              <a:t>Producer Surplus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544A6322-A8F5-FB44-82B0-A22A28B2E541}"/>
              </a:ext>
            </a:extLst>
          </p:cNvPr>
          <p:cNvSpPr>
            <a:spLocks/>
          </p:cNvSpPr>
          <p:nvPr/>
        </p:nvSpPr>
        <p:spPr bwMode="auto">
          <a:xfrm>
            <a:off x="2221706" y="1792288"/>
            <a:ext cx="4700587" cy="4384675"/>
          </a:xfrm>
          <a:custGeom>
            <a:avLst/>
            <a:gdLst>
              <a:gd name="T0" fmla="*/ 0 w 2961"/>
              <a:gd name="T1" fmla="*/ 0 h 2762"/>
              <a:gd name="T2" fmla="*/ 0 w 2961"/>
              <a:gd name="T3" fmla="*/ 2761 h 2762"/>
              <a:gd name="T4" fmla="*/ 2960 w 2961"/>
              <a:gd name="T5" fmla="*/ 2761 h 2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61" h="2762">
                <a:moveTo>
                  <a:pt x="0" y="0"/>
                </a:moveTo>
                <a:lnTo>
                  <a:pt x="0" y="2761"/>
                </a:lnTo>
                <a:lnTo>
                  <a:pt x="2960" y="276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9" name="Rectangle 32">
            <a:extLst>
              <a:ext uri="{FF2B5EF4-FFF2-40B4-BE49-F238E27FC236}">
                <a16:creationId xmlns:a16="http://schemas.microsoft.com/office/drawing/2014/main" id="{AAA8B50E-B8D8-064E-8EA1-BD1200E85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411" y="4997946"/>
            <a:ext cx="13525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GB" altLang="de-DE" sz="1700" b="1" dirty="0">
                <a:solidFill>
                  <a:srgbClr val="1E224C"/>
                </a:solidFill>
                <a:latin typeface="Arial" panose="020B0604020202020204" pitchFamily="34" charset="0"/>
              </a:rPr>
              <a:t>Production costs</a:t>
            </a:r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0A82D4E6-7C9A-4F4A-99E8-35A99EAEA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844" y="3374198"/>
            <a:ext cx="100169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P (new)</a:t>
            </a:r>
          </a:p>
        </p:txBody>
      </p:sp>
      <p:sp>
        <p:nvSpPr>
          <p:cNvPr id="34" name="Line 15">
            <a:extLst>
              <a:ext uri="{FF2B5EF4-FFF2-40B4-BE49-F238E27FC236}">
                <a16:creationId xmlns:a16="http://schemas.microsoft.com/office/drawing/2014/main" id="{6B6413FB-5A23-644C-ACF5-FDB7F48BBC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3" y="4316083"/>
            <a:ext cx="183197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5" name="Line 15">
            <a:extLst>
              <a:ext uri="{FF2B5EF4-FFF2-40B4-BE49-F238E27FC236}">
                <a16:creationId xmlns:a16="http://schemas.microsoft.com/office/drawing/2014/main" id="{F7D67C58-1A22-7B48-97EE-380B33E4A4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98570" y="3578505"/>
            <a:ext cx="14249" cy="266004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6" name="Line 15">
            <a:extLst>
              <a:ext uri="{FF2B5EF4-FFF2-40B4-BE49-F238E27FC236}">
                <a16:creationId xmlns:a16="http://schemas.microsoft.com/office/drawing/2014/main" id="{8736B323-6367-2A46-8235-A02F4B50C9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4674" y="4316083"/>
            <a:ext cx="14140" cy="19288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7" name="Line 18">
            <a:extLst>
              <a:ext uri="{FF2B5EF4-FFF2-40B4-BE49-F238E27FC236}">
                <a16:creationId xmlns:a16="http://schemas.microsoft.com/office/drawing/2014/main" id="{192C5BD7-2351-0A40-8260-A93974E33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2409" y="3323736"/>
            <a:ext cx="4202817" cy="2362986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38" name="Rectangle 22">
            <a:extLst>
              <a:ext uri="{FF2B5EF4-FFF2-40B4-BE49-F238E27FC236}">
                <a16:creationId xmlns:a16="http://schemas.microsoft.com/office/drawing/2014/main" id="{317D18F9-6569-9C4C-A7EA-6625975E2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860" y="6231712"/>
            <a:ext cx="79989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357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25563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89138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1125" algn="l" defTabSz="19224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83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55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27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79925" defTabSz="192246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GB" altLang="de-DE" sz="1700" b="1" dirty="0">
                <a:latin typeface="Arial" panose="020B0604020202020204" pitchFamily="34" charset="0"/>
              </a:rPr>
              <a:t>Q (new)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68DCA54-972B-D143-BE60-0D8162BD6A60}"/>
              </a:ext>
            </a:extLst>
          </p:cNvPr>
          <p:cNvCxnSpPr>
            <a:cxnSpLocks/>
          </p:cNvCxnSpPr>
          <p:nvPr/>
        </p:nvCxnSpPr>
        <p:spPr>
          <a:xfrm flipV="1">
            <a:off x="1573206" y="3691982"/>
            <a:ext cx="0" cy="4826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A54562D1-5805-5043-86A7-D938E4EBC5F0}"/>
              </a:ext>
            </a:extLst>
          </p:cNvPr>
          <p:cNvSpPr/>
          <p:nvPr/>
        </p:nvSpPr>
        <p:spPr>
          <a:xfrm>
            <a:off x="3963204" y="4280991"/>
            <a:ext cx="80387" cy="80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31FDCE3-7AC2-C342-9BD6-AAF57608638E}"/>
              </a:ext>
            </a:extLst>
          </p:cNvPr>
          <p:cNvSpPr/>
          <p:nvPr/>
        </p:nvSpPr>
        <p:spPr>
          <a:xfrm>
            <a:off x="4851366" y="3534918"/>
            <a:ext cx="80387" cy="80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Legende mit Linie (1) 43">
            <a:extLst>
              <a:ext uri="{FF2B5EF4-FFF2-40B4-BE49-F238E27FC236}">
                <a16:creationId xmlns:a16="http://schemas.microsoft.com/office/drawing/2014/main" id="{5EC6B15A-F63E-A64F-8673-0055C700F3A1}"/>
              </a:ext>
            </a:extLst>
          </p:cNvPr>
          <p:cNvSpPr/>
          <p:nvPr/>
        </p:nvSpPr>
        <p:spPr>
          <a:xfrm>
            <a:off x="5759209" y="3498933"/>
            <a:ext cx="982477" cy="313809"/>
          </a:xfrm>
          <a:prstGeom prst="borderCallout1">
            <a:avLst>
              <a:gd name="adj1" fmla="val 18750"/>
              <a:gd name="adj2" fmla="val -8333"/>
              <a:gd name="adj3" fmla="val 27768"/>
              <a:gd name="adj4" fmla="val -84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supply after the price shock</a:t>
            </a:r>
          </a:p>
        </p:txBody>
      </p:sp>
      <p:sp>
        <p:nvSpPr>
          <p:cNvPr id="45" name="Legende mit Linie (1) 44">
            <a:extLst>
              <a:ext uri="{FF2B5EF4-FFF2-40B4-BE49-F238E27FC236}">
                <a16:creationId xmlns:a16="http://schemas.microsoft.com/office/drawing/2014/main" id="{860A56AB-E050-A743-82A8-E8137C393DD7}"/>
              </a:ext>
            </a:extLst>
          </p:cNvPr>
          <p:cNvSpPr/>
          <p:nvPr/>
        </p:nvSpPr>
        <p:spPr>
          <a:xfrm>
            <a:off x="4857096" y="4361379"/>
            <a:ext cx="1010302" cy="471574"/>
          </a:xfrm>
          <a:prstGeom prst="borderCallout1">
            <a:avLst>
              <a:gd name="adj1" fmla="val 18750"/>
              <a:gd name="adj2" fmla="val -8333"/>
              <a:gd name="adj3" fmla="val -1803"/>
              <a:gd name="adj4" fmla="val -82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Known supply from PMP calibration  of the MP model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E47435CF-0FCF-8F46-AE58-2F33BC2E5253}"/>
              </a:ext>
            </a:extLst>
          </p:cNvPr>
          <p:cNvCxnSpPr>
            <a:cxnSpLocks/>
          </p:cNvCxnSpPr>
          <p:nvPr/>
        </p:nvCxnSpPr>
        <p:spPr>
          <a:xfrm flipV="1">
            <a:off x="2415750" y="2549096"/>
            <a:ext cx="590587" cy="8672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Line 18">
            <a:extLst>
              <a:ext uri="{FF2B5EF4-FFF2-40B4-BE49-F238E27FC236}">
                <a16:creationId xmlns:a16="http://schemas.microsoft.com/office/drawing/2014/main" id="{9541A0F9-4BF3-AF48-ADAA-74BBEDF11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0225" y="2369736"/>
            <a:ext cx="4202817" cy="2362986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1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/>
      <p:bldP spid="18" grpId="0" animBg="1"/>
      <p:bldP spid="24" grpId="0"/>
      <p:bldP spid="25" grpId="0" animBg="1"/>
      <p:bldP spid="29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42" grpId="0" animBg="1"/>
      <p:bldP spid="43" grpId="0" animBg="1"/>
      <p:bldP spid="44" grpId="0" animBg="1"/>
      <p:bldP spid="45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11124-4EEF-F04A-8390-86AB5284B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code parts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55D6E3-647C-894C-B26D-6D5AF8FD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81CCB-8081-BB42-8052-910F0EA0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DDEEA5-AE08-F940-A842-08BAAB61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0822C50E-BF7C-9149-A7EB-65B111EEAA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134634"/>
              </p:ext>
            </p:extLst>
          </p:nvPr>
        </p:nvGraphicFramePr>
        <p:xfrm>
          <a:off x="434975" y="1144587"/>
          <a:ext cx="8274050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6858000" imgH="2159000" progId="Word.Document.12">
                  <p:embed/>
                </p:oleObj>
              </mc:Choice>
              <mc:Fallback>
                <p:oleObj name="Dokument" r:id="rId2" imgW="6858000" imgH="2159000" progId="Word.Document.12">
                  <p:embed/>
                  <p:pic>
                    <p:nvPicPr>
                      <p:cNvPr id="7" name="Inhaltsplatzhalter 6">
                        <a:extLst>
                          <a:ext uri="{FF2B5EF4-FFF2-40B4-BE49-F238E27FC236}">
                            <a16:creationId xmlns:a16="http://schemas.microsoft.com/office/drawing/2014/main" id="{1C6191CA-982C-3E42-98F3-9E3B183296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4975" y="1144587"/>
                        <a:ext cx="8274050" cy="2605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Inhaltsplatzhalter 6">
            <a:extLst>
              <a:ext uri="{FF2B5EF4-FFF2-40B4-BE49-F238E27FC236}">
                <a16:creationId xmlns:a16="http://schemas.microsoft.com/office/drawing/2014/main" id="{2EAF3A03-EBB2-5740-98C6-FFEC5558C5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787985"/>
              </p:ext>
            </p:extLst>
          </p:nvPr>
        </p:nvGraphicFramePr>
        <p:xfrm>
          <a:off x="434975" y="3878263"/>
          <a:ext cx="8274050" cy="222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4" imgW="6858000" imgH="1841500" progId="Word.Document.12">
                  <p:embed/>
                </p:oleObj>
              </mc:Choice>
              <mc:Fallback>
                <p:oleObj name="Dokument" r:id="rId4" imgW="6858000" imgH="1841500" progId="Word.Document.12">
                  <p:embed/>
                  <p:pic>
                    <p:nvPicPr>
                      <p:cNvPr id="7" name="Inhaltsplatzhalter 6">
                        <a:extLst>
                          <a:ext uri="{FF2B5EF4-FFF2-40B4-BE49-F238E27FC236}">
                            <a16:creationId xmlns:a16="http://schemas.microsoft.com/office/drawing/2014/main" id="{0822C50E-BF7C-9149-A7EB-65B111EEAA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975" y="3878263"/>
                        <a:ext cx="8274050" cy="22209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943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ADD2B-499D-F445-A31E-6A25CE3BC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objective function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D4EF40-87D1-F248-938D-19D9C560A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330642-2742-D641-AC3E-EA6FD3D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C31E9F-3571-6B4F-892E-FC95820C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3722F4-4320-2043-B31E-2D24535A6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8" name="Inhaltsplatzhalter 6">
            <a:extLst>
              <a:ext uri="{FF2B5EF4-FFF2-40B4-BE49-F238E27FC236}">
                <a16:creationId xmlns:a16="http://schemas.microsoft.com/office/drawing/2014/main" id="{742B2381-F8AC-BA46-B965-8F6FE2A7EE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90236"/>
              </p:ext>
            </p:extLst>
          </p:nvPr>
        </p:nvGraphicFramePr>
        <p:xfrm>
          <a:off x="441369" y="1244600"/>
          <a:ext cx="8274050" cy="551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6858000" imgH="4572000" progId="Word.Document.12">
                  <p:embed/>
                </p:oleObj>
              </mc:Choice>
              <mc:Fallback>
                <p:oleObj name="Dokument" r:id="rId2" imgW="6858000" imgH="4572000" progId="Word.Document.12">
                  <p:embed/>
                  <p:pic>
                    <p:nvPicPr>
                      <p:cNvPr id="8" name="Inhaltsplatzhalter 6">
                        <a:extLst>
                          <a:ext uri="{FF2B5EF4-FFF2-40B4-BE49-F238E27FC236}">
                            <a16:creationId xmlns:a16="http://schemas.microsoft.com/office/drawing/2014/main" id="{2EAF3A03-EBB2-5740-98C6-FFEC5558C5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1369" y="1244600"/>
                        <a:ext cx="8274050" cy="5513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43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5215E-F53C-5143-B8A6-05C60EF6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code parts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4030E-5A53-B848-9CA8-CA4D7A0B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A67B4-D4B2-CC44-83C2-C67E2C3B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0337C-F376-E140-AE9E-10A51659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B6365F70-7C05-CB4D-969D-818DB85D4DC7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629702"/>
              </p:ext>
            </p:extLst>
          </p:nvPr>
        </p:nvGraphicFramePr>
        <p:xfrm>
          <a:off x="793971" y="1699158"/>
          <a:ext cx="7695489" cy="3499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53100" imgH="2616200" progId="Word.Document.12">
                  <p:embed/>
                </p:oleObj>
              </mc:Choice>
              <mc:Fallback>
                <p:oleObj name="Dokument" r:id="rId2" imgW="5753100" imgH="2616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3971" y="1699158"/>
                        <a:ext cx="7695489" cy="34994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44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7AEE4F-86B0-1344-8EB0-68D48D5EA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milk production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37F0E7-7B15-3041-80ED-8A7DE881B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Supply </a:t>
            </a:r>
          </a:p>
          <a:p>
            <a:r>
              <a:rPr lang="en-GB" dirty="0"/>
              <a:t>Land use (arable versus grassland, total UAA)</a:t>
            </a:r>
          </a:p>
          <a:p>
            <a:r>
              <a:rPr lang="en-GB" dirty="0"/>
              <a:t>Cereals, oilseed, feed and fodder</a:t>
            </a:r>
          </a:p>
          <a:p>
            <a:r>
              <a:rPr lang="en-GB" dirty="0"/>
              <a:t>Yield</a:t>
            </a:r>
          </a:p>
          <a:p>
            <a:r>
              <a:rPr lang="en-GB" dirty="0"/>
              <a:t>Income </a:t>
            </a:r>
          </a:p>
          <a:p>
            <a:r>
              <a:rPr lang="en-GB" dirty="0"/>
              <a:t>Trade</a:t>
            </a:r>
          </a:p>
          <a:p>
            <a:r>
              <a:rPr lang="en-GB" dirty="0"/>
              <a:t>Environmental indicators (GWP)</a:t>
            </a:r>
          </a:p>
          <a:p>
            <a:r>
              <a:rPr lang="en-GB" dirty="0"/>
              <a:t>Mineral fertilizer use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05C0A8-B919-004A-A6CD-8D099C8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3ADB4C-5B17-9448-934B-7CF93162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3D0239-E354-4040-9074-F6B607BD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19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9BC4E2-F83F-FE4E-9B0E-C0D2A86D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2.5. price shock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0DCDEA-5C83-544E-AE48-CB0C8EB79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Introduce for Denmark a price change of +30% of the cow milk (COMI)</a:t>
            </a:r>
          </a:p>
          <a:p>
            <a:r>
              <a:rPr lang="en-GB" dirty="0"/>
              <a:t>Find the set of products in the supply model with prices (see also supply_model.gms)</a:t>
            </a:r>
          </a:p>
          <a:p>
            <a:r>
              <a:rPr lang="en-GB" dirty="0"/>
              <a:t>Save the following scenario file under the folder gams\</a:t>
            </a:r>
            <a:r>
              <a:rPr lang="en-GB" dirty="0" err="1"/>
              <a:t>userScens</a:t>
            </a:r>
            <a:r>
              <a:rPr lang="en-GB" dirty="0"/>
              <a:t>\MilkPriceIncrease30.gms</a:t>
            </a:r>
          </a:p>
          <a:p>
            <a:r>
              <a:rPr lang="en-GB" dirty="0"/>
              <a:t>Run the scenario for Denmark, proof that the price shock was translated into the model and </a:t>
            </a:r>
          </a:p>
          <a:p>
            <a:r>
              <a:rPr lang="en-GB" dirty="0"/>
              <a:t>Fill the cloze at the end of the presentation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56162D-AD5E-0248-AE44-2095AF96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8B3B0D-73A5-264B-BAD7-593E2F78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5574D8-6910-C541-A389-FAF9B6D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44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5215E-F53C-5143-B8A6-05C60EF63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File: Price shock </a:t>
            </a:r>
            <a:r>
              <a:rPr lang="en-GB" dirty="0" err="1"/>
              <a:t>Comi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4030E-5A53-B848-9CA8-CA4D7A0B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7F4E-0529-8148-BA53-95A32A9EF2F6}" type="datetime1">
              <a:rPr lang="de-DE" smtClean="0"/>
              <a:t>05.07.22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A67B4-D4B2-CC44-83C2-C67E2C3B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0337C-F376-E140-AE9E-10A51659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DF5D-CA9B-014E-B300-26A576ABF25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B6365F70-7C05-CB4D-969D-818DB85D4DC7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811519"/>
              </p:ext>
            </p:extLst>
          </p:nvPr>
        </p:nvGraphicFramePr>
        <p:xfrm>
          <a:off x="1765300" y="2293938"/>
          <a:ext cx="57531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5753100" imgH="2311400" progId="Word.Document.12">
                  <p:embed/>
                </p:oleObj>
              </mc:Choice>
              <mc:Fallback>
                <p:oleObj name="Dokument" r:id="rId2" imgW="5753100" imgH="2311400" progId="Word.Document.12">
                  <p:embed/>
                  <p:pic>
                    <p:nvPicPr>
                      <p:cNvPr id="7" name="Inhaltsplatzhalter 6">
                        <a:extLst>
                          <a:ext uri="{FF2B5EF4-FFF2-40B4-BE49-F238E27FC236}">
                            <a16:creationId xmlns:a16="http://schemas.microsoft.com/office/drawing/2014/main" id="{B6365F70-7C05-CB4D-969D-818DB85D4D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5300" y="2293938"/>
                        <a:ext cx="5753100" cy="2311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87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410</Words>
  <Application>Microsoft Macintosh PowerPoint</Application>
  <PresentationFormat>Bildschirmpräsentation (4:3)</PresentationFormat>
  <Paragraphs>77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Dokument</vt:lpstr>
      <vt:lpstr>2.5. Exercise: price shock scenario with the policy editor</vt:lpstr>
      <vt:lpstr>Background: only supply </vt:lpstr>
      <vt:lpstr>Economic background</vt:lpstr>
      <vt:lpstr>Important code parts </vt:lpstr>
      <vt:lpstr>The objective function</vt:lpstr>
      <vt:lpstr>Important code parts </vt:lpstr>
      <vt:lpstr>Expectations milk production</vt:lpstr>
      <vt:lpstr>Exercise 2.5. price shock </vt:lpstr>
      <vt:lpstr>Scenario File: Price shock Comi</vt:lpstr>
      <vt:lpstr>Relevant tables in the exploiter</vt:lpstr>
      <vt:lpstr>Cloze for Exercise 2.5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CAPRI</dc:title>
  <dc:creator>Alex Gocht</dc:creator>
  <cp:lastModifiedBy>Alex Gocht</cp:lastModifiedBy>
  <cp:revision>36</cp:revision>
  <dcterms:created xsi:type="dcterms:W3CDTF">2020-09-07T10:57:57Z</dcterms:created>
  <dcterms:modified xsi:type="dcterms:W3CDTF">2022-07-05T12:00:05Z</dcterms:modified>
</cp:coreProperties>
</file>