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73" r:id="rId4"/>
    <p:sldId id="3403" r:id="rId5"/>
    <p:sldId id="3404" r:id="rId6"/>
    <p:sldId id="3410" r:id="rId7"/>
    <p:sldId id="3391" r:id="rId8"/>
    <p:sldId id="3405" r:id="rId9"/>
    <p:sldId id="3406" r:id="rId10"/>
    <p:sldId id="3409" r:id="rId11"/>
    <p:sldId id="3407" r:id="rId12"/>
    <p:sldId id="340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29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07735-0A30-D54E-90FE-AF1848ED6D1C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0F3B6-7F1E-1740-B9FF-1F6971655E8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6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3749-E7C0-4283-AC39-5F429D95B69A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706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7539"/>
            <a:ext cx="7772400" cy="1792423"/>
          </a:xfrm>
          <a:noFill/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8758-839B-FD48-8DF9-F6B6C3E3204F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B01ECC5D-66E1-994D-8B0B-AC40DA1349DD}"/>
              </a:ext>
            </a:extLst>
          </p:cNvPr>
          <p:cNvGrpSpPr/>
          <p:nvPr userDrawn="1"/>
        </p:nvGrpSpPr>
        <p:grpSpPr>
          <a:xfrm>
            <a:off x="8227791" y="404665"/>
            <a:ext cx="564173" cy="595313"/>
            <a:chOff x="6249144" y="3861048"/>
            <a:chExt cx="611187" cy="595313"/>
          </a:xfrm>
          <a:solidFill>
            <a:srgbClr val="DCEBFA"/>
          </a:solidFill>
        </p:grpSpPr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id="{D6F49095-07C9-D345-8CBF-98AC6327BB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0391" y="4248447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0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5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0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5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id="{75570C70-CA07-6040-87F1-A66FA5ADA0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9754" y="4119686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5"/>
                </a:cxn>
                <a:cxn ang="0">
                  <a:pos x="141" y="910"/>
                </a:cxn>
                <a:cxn ang="0">
                  <a:pos x="484" y="687"/>
                </a:cxn>
                <a:cxn ang="0">
                  <a:pos x="828" y="910"/>
                </a:cxn>
                <a:cxn ang="0">
                  <a:pos x="706" y="565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0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5"/>
                  </a:lnTo>
                  <a:lnTo>
                    <a:pt x="141" y="910"/>
                  </a:lnTo>
                  <a:lnTo>
                    <a:pt x="484" y="687"/>
                  </a:lnTo>
                  <a:lnTo>
                    <a:pt x="828" y="910"/>
                  </a:lnTo>
                  <a:lnTo>
                    <a:pt x="706" y="565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0" name="Freeform 29">
              <a:extLst>
                <a:ext uri="{FF2B5EF4-FFF2-40B4-BE49-F238E27FC236}">
                  <a16:creationId xmlns:a16="http://schemas.microsoft.com/office/drawing/2014/main" id="{6D07A179-872D-174D-A650-117251E5BF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3861048"/>
              <a:ext cx="90577" cy="84169"/>
            </a:xfrm>
            <a:custGeom>
              <a:avLst/>
              <a:gdLst/>
              <a:ahLst/>
              <a:cxnLst>
                <a:cxn ang="0">
                  <a:pos x="486" y="0"/>
                </a:cxn>
                <a:cxn ang="0">
                  <a:pos x="344" y="345"/>
                </a:cxn>
                <a:cxn ang="0">
                  <a:pos x="0" y="345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6" y="689"/>
                </a:cxn>
                <a:cxn ang="0">
                  <a:pos x="832" y="911"/>
                </a:cxn>
                <a:cxn ang="0">
                  <a:pos x="710" y="567"/>
                </a:cxn>
                <a:cxn ang="0">
                  <a:pos x="974" y="345"/>
                </a:cxn>
                <a:cxn ang="0">
                  <a:pos x="629" y="345"/>
                </a:cxn>
                <a:cxn ang="0">
                  <a:pos x="486" y="0"/>
                </a:cxn>
              </a:cxnLst>
              <a:rect l="0" t="0" r="r" b="b"/>
              <a:pathLst>
                <a:path w="974" h="911">
                  <a:moveTo>
                    <a:pt x="486" y="0"/>
                  </a:moveTo>
                  <a:lnTo>
                    <a:pt x="344" y="345"/>
                  </a:lnTo>
                  <a:lnTo>
                    <a:pt x="0" y="345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6" y="689"/>
                  </a:lnTo>
                  <a:lnTo>
                    <a:pt x="832" y="911"/>
                  </a:lnTo>
                  <a:lnTo>
                    <a:pt x="710" y="567"/>
                  </a:lnTo>
                  <a:lnTo>
                    <a:pt x="974" y="345"/>
                  </a:lnTo>
                  <a:lnTo>
                    <a:pt x="629" y="345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352852F9-A85F-B140-BDB7-27A632C115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49144" y="4118292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4" y="688"/>
                </a:cxn>
                <a:cxn ang="0">
                  <a:pos x="828" y="911"/>
                </a:cxn>
                <a:cxn ang="0">
                  <a:pos x="706" y="567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1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4" y="688"/>
                  </a:lnTo>
                  <a:lnTo>
                    <a:pt x="828" y="911"/>
                  </a:lnTo>
                  <a:lnTo>
                    <a:pt x="706" y="567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6A7D394B-3649-464A-8800-F2C8E331EC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4372192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6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6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901ED79-DD5C-DD43-B19D-6B6B7A174B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3992875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3"/>
                </a:cxn>
                <a:cxn ang="0">
                  <a:pos x="0" y="343"/>
                </a:cxn>
                <a:cxn ang="0">
                  <a:pos x="263" y="564"/>
                </a:cxn>
                <a:cxn ang="0">
                  <a:pos x="141" y="905"/>
                </a:cxn>
                <a:cxn ang="0">
                  <a:pos x="487" y="684"/>
                </a:cxn>
                <a:cxn ang="0">
                  <a:pos x="831" y="905"/>
                </a:cxn>
                <a:cxn ang="0">
                  <a:pos x="709" y="564"/>
                </a:cxn>
                <a:cxn ang="0">
                  <a:pos x="973" y="343"/>
                </a:cxn>
                <a:cxn ang="0">
                  <a:pos x="628" y="343"/>
                </a:cxn>
                <a:cxn ang="0">
                  <a:pos x="487" y="0"/>
                </a:cxn>
              </a:cxnLst>
              <a:rect l="0" t="0" r="r" b="b"/>
              <a:pathLst>
                <a:path w="973" h="905">
                  <a:moveTo>
                    <a:pt x="487" y="0"/>
                  </a:moveTo>
                  <a:lnTo>
                    <a:pt x="344" y="343"/>
                  </a:lnTo>
                  <a:lnTo>
                    <a:pt x="0" y="343"/>
                  </a:lnTo>
                  <a:lnTo>
                    <a:pt x="263" y="564"/>
                  </a:lnTo>
                  <a:lnTo>
                    <a:pt x="141" y="905"/>
                  </a:lnTo>
                  <a:lnTo>
                    <a:pt x="487" y="684"/>
                  </a:lnTo>
                  <a:lnTo>
                    <a:pt x="831" y="905"/>
                  </a:lnTo>
                  <a:lnTo>
                    <a:pt x="709" y="564"/>
                  </a:lnTo>
                  <a:lnTo>
                    <a:pt x="973" y="343"/>
                  </a:lnTo>
                  <a:lnTo>
                    <a:pt x="628" y="343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EF148EBC-A2DA-544B-A288-0DDC828C8D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2946" y="3895886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3" y="909"/>
                </a:cxn>
                <a:cxn ang="0">
                  <a:pos x="488" y="687"/>
                </a:cxn>
                <a:cxn ang="0">
                  <a:pos x="834" y="909"/>
                </a:cxn>
                <a:cxn ang="0">
                  <a:pos x="712" y="565"/>
                </a:cxn>
                <a:cxn ang="0">
                  <a:pos x="976" y="344"/>
                </a:cxn>
                <a:cxn ang="0">
                  <a:pos x="631" y="344"/>
                </a:cxn>
                <a:cxn ang="0">
                  <a:pos x="488" y="0"/>
                </a:cxn>
              </a:cxnLst>
              <a:rect l="0" t="0" r="r" b="b"/>
              <a:pathLst>
                <a:path w="976" h="909">
                  <a:moveTo>
                    <a:pt x="488" y="0"/>
                  </a:moveTo>
                  <a:lnTo>
                    <a:pt x="346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3" y="909"/>
                  </a:lnTo>
                  <a:lnTo>
                    <a:pt x="488" y="687"/>
                  </a:lnTo>
                  <a:lnTo>
                    <a:pt x="834" y="909"/>
                  </a:lnTo>
                  <a:lnTo>
                    <a:pt x="712" y="565"/>
                  </a:lnTo>
                  <a:lnTo>
                    <a:pt x="976" y="344"/>
                  </a:lnTo>
                  <a:lnTo>
                    <a:pt x="631" y="344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7D13466F-12A5-CA49-908A-6EBE3C4C60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4246775"/>
              <a:ext cx="90577" cy="85841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7" y="689"/>
                </a:cxn>
                <a:cxn ang="0">
                  <a:pos x="832" y="911"/>
                </a:cxn>
                <a:cxn ang="0">
                  <a:pos x="711" y="567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11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7" y="689"/>
                  </a:lnTo>
                  <a:lnTo>
                    <a:pt x="832" y="911"/>
                  </a:lnTo>
                  <a:lnTo>
                    <a:pt x="711" y="567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1DE569C5-0801-F149-A01E-053197ECDC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4337354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2" y="905"/>
                </a:cxn>
                <a:cxn ang="0">
                  <a:pos x="488" y="684"/>
                </a:cxn>
                <a:cxn ang="0">
                  <a:pos x="834" y="905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0" y="343"/>
                </a:cxn>
                <a:cxn ang="0">
                  <a:pos x="488" y="0"/>
                </a:cxn>
              </a:cxnLst>
              <a:rect l="0" t="0" r="r" b="b"/>
              <a:pathLst>
                <a:path w="976" h="905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2" y="905"/>
                  </a:lnTo>
                  <a:lnTo>
                    <a:pt x="488" y="684"/>
                  </a:lnTo>
                  <a:lnTo>
                    <a:pt x="834" y="905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0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64C3BDF9-F023-6744-8299-9D2C1E859F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601" y="4337354"/>
              <a:ext cx="91971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3" y="906"/>
                </a:cxn>
                <a:cxn ang="0">
                  <a:pos x="488" y="685"/>
                </a:cxn>
                <a:cxn ang="0">
                  <a:pos x="834" y="906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1" y="343"/>
                </a:cxn>
                <a:cxn ang="0">
                  <a:pos x="488" y="0"/>
                </a:cxn>
              </a:cxnLst>
              <a:rect l="0" t="0" r="r" b="b"/>
              <a:pathLst>
                <a:path w="976" h="906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3" y="906"/>
                  </a:lnTo>
                  <a:lnTo>
                    <a:pt x="488" y="685"/>
                  </a:lnTo>
                  <a:lnTo>
                    <a:pt x="834" y="906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1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A587B9D-77F5-B64E-BA13-D463D49406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2064" y="3991203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1"/>
                </a:cxn>
                <a:cxn ang="0">
                  <a:pos x="0" y="341"/>
                </a:cxn>
                <a:cxn ang="0">
                  <a:pos x="261" y="562"/>
                </a:cxn>
                <a:cxn ang="0">
                  <a:pos x="141" y="904"/>
                </a:cxn>
                <a:cxn ang="0">
                  <a:pos x="483" y="683"/>
                </a:cxn>
                <a:cxn ang="0">
                  <a:pos x="826" y="904"/>
                </a:cxn>
                <a:cxn ang="0">
                  <a:pos x="704" y="562"/>
                </a:cxn>
                <a:cxn ang="0">
                  <a:pos x="967" y="341"/>
                </a:cxn>
                <a:cxn ang="0">
                  <a:pos x="624" y="341"/>
                </a:cxn>
                <a:cxn ang="0">
                  <a:pos x="483" y="0"/>
                </a:cxn>
              </a:cxnLst>
              <a:rect l="0" t="0" r="r" b="b"/>
              <a:pathLst>
                <a:path w="967" h="904">
                  <a:moveTo>
                    <a:pt x="483" y="0"/>
                  </a:moveTo>
                  <a:lnTo>
                    <a:pt x="342" y="341"/>
                  </a:lnTo>
                  <a:lnTo>
                    <a:pt x="0" y="341"/>
                  </a:lnTo>
                  <a:lnTo>
                    <a:pt x="261" y="562"/>
                  </a:lnTo>
                  <a:lnTo>
                    <a:pt x="141" y="904"/>
                  </a:lnTo>
                  <a:lnTo>
                    <a:pt x="483" y="683"/>
                  </a:lnTo>
                  <a:lnTo>
                    <a:pt x="826" y="904"/>
                  </a:lnTo>
                  <a:lnTo>
                    <a:pt x="704" y="562"/>
                  </a:lnTo>
                  <a:lnTo>
                    <a:pt x="967" y="341"/>
                  </a:lnTo>
                  <a:lnTo>
                    <a:pt x="624" y="341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AD25EFB7-4426-0047-861C-7BC634B2EF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3895886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1" y="909"/>
                </a:cxn>
                <a:cxn ang="0">
                  <a:pos x="487" y="687"/>
                </a:cxn>
                <a:cxn ang="0">
                  <a:pos x="832" y="909"/>
                </a:cxn>
                <a:cxn ang="0">
                  <a:pos x="711" y="565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09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1" y="909"/>
                  </a:lnTo>
                  <a:lnTo>
                    <a:pt x="487" y="687"/>
                  </a:lnTo>
                  <a:lnTo>
                    <a:pt x="832" y="909"/>
                  </a:lnTo>
                  <a:lnTo>
                    <a:pt x="711" y="565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</p:grpSp>
      <p:sp>
        <p:nvSpPr>
          <p:cNvPr id="20" name="Rectangle 39">
            <a:extLst>
              <a:ext uri="{FF2B5EF4-FFF2-40B4-BE49-F238E27FC236}">
                <a16:creationId xmlns:a16="http://schemas.microsoft.com/office/drawing/2014/main" id="{D48202FE-6F51-5E46-B135-212AA58421B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8307670" y="629995"/>
            <a:ext cx="400050" cy="1539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de-DE" sz="1000" b="1" i="1" dirty="0">
                <a:solidFill>
                  <a:srgbClr val="F0F8FF"/>
                </a:solidFill>
              </a:rPr>
              <a:t>CAPRI</a:t>
            </a:r>
            <a:endParaRPr lang="en-GB" altLang="de-DE" dirty="0">
              <a:solidFill>
                <a:srgbClr val="F0F8FF"/>
              </a:solidFill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591CFDCE-186B-9546-8E8E-935D4488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699" y="404664"/>
            <a:ext cx="1658938" cy="64293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81456987-8A5C-0B48-82AA-9390613FF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128" y="404665"/>
            <a:ext cx="64928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8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7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19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5CAD-F57C-6D44-9351-F3ECE0A826F7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3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27DE-0B8E-614A-BB01-D1C6D5B4D99E}" type="datetime1">
              <a:rPr lang="de-DE" smtClean="0"/>
              <a:t>18.09.22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2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84B3-2AF3-2549-B850-B8647F462601}" type="datetime1">
              <a:rPr lang="de-DE" smtClean="0"/>
              <a:t>18.09.22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6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8D3D-C65A-5A4A-89D7-585CBA00F88A}" type="datetime1">
              <a:rPr lang="de-DE" smtClean="0"/>
              <a:t>18.09.22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884E-0560-804D-8ED7-2876C924719A}" type="datetime1">
              <a:rPr lang="de-DE" smtClean="0"/>
              <a:t>18.09.22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7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8F52-7762-4C42-B224-126D94E0AAAB}" type="datetime1">
              <a:rPr lang="de-DE" smtClean="0"/>
              <a:t>18.09.22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E849-1D12-AF4F-B37F-CFB56503FBF2}" type="datetime1">
              <a:rPr lang="de-DE" smtClean="0"/>
              <a:t>18.09.22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7699E3F-E317-4C44-88B8-FB4A25458FE7}"/>
              </a:ext>
            </a:extLst>
          </p:cNvPr>
          <p:cNvSpPr/>
          <p:nvPr userDrawn="1"/>
        </p:nvSpPr>
        <p:spPr>
          <a:xfrm>
            <a:off x="0" y="4"/>
            <a:ext cx="9144000" cy="2325757"/>
          </a:xfrm>
          <a:prstGeom prst="rect">
            <a:avLst/>
          </a:prstGeom>
          <a:solidFill>
            <a:srgbClr val="F0F9FF"/>
          </a:solidFill>
          <a:ln>
            <a:solidFill>
              <a:srgbClr val="F0F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E37DB628-EE24-0149-A98E-A58C116FAE80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47860EA-5F04-E349-80F0-2BAC060F072D}"/>
              </a:ext>
            </a:extLst>
          </p:cNvPr>
          <p:cNvSpPr/>
          <p:nvPr userDrawn="1"/>
        </p:nvSpPr>
        <p:spPr>
          <a:xfrm>
            <a:off x="0" y="0"/>
            <a:ext cx="9144000" cy="1510747"/>
          </a:xfrm>
          <a:prstGeom prst="rect">
            <a:avLst/>
          </a:prstGeom>
          <a:solidFill>
            <a:srgbClr val="29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390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73A2-F240-A945-B6A6-222CBC14BB5D}" type="datetime1">
              <a:rPr lang="de-DE" smtClean="0"/>
              <a:t>18.09.22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DF5D-CA9B-014E-B300-26A576ABF25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6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CEBF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-Dokument1.doc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-Dokument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4DA16-63DD-0346-9B2E-484D40214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2.2. Data of the supply model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E7BD3D-8D8E-0E4B-8A65-7C9916E1A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Alexander </a:t>
            </a:r>
            <a:r>
              <a:rPr lang="en-GB" sz="2800" dirty="0" err="1"/>
              <a:t>Gocht</a:t>
            </a:r>
            <a:endParaRPr lang="en-GB" sz="2800" dirty="0"/>
          </a:p>
          <a:p>
            <a:r>
              <a:rPr lang="en-GB" sz="1800" dirty="0"/>
              <a:t>Thünen-Institute, Braunschweig</a:t>
            </a:r>
            <a:r>
              <a:rPr lang="en-GB" sz="1800"/>
              <a:t>, 2022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935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ED0DB-31BB-B34A-B4DB-EE3C41AF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2.2.2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46DA5E-A74E-FE4C-A7CE-DCF5AE49B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The yield of rapeseed in DED00000 is ____ kg. It needs ___kg of nitrate (NITF). __ Euro per hectare cost the plant protect (PLAP) for rape seed.</a:t>
            </a:r>
          </a:p>
          <a:p>
            <a:pPr>
              <a:lnSpc>
                <a:spcPct val="110000"/>
              </a:lnSpc>
            </a:pPr>
            <a:r>
              <a:rPr lang="en-GB" dirty="0"/>
              <a:t>For dairy cow (technology high yield) “DCOH” the milk yield (COMI) is ____ kg. There are __k high and __k low yielding cows (LEVL).  </a:t>
            </a:r>
          </a:p>
          <a:p>
            <a:pPr>
              <a:lnSpc>
                <a:spcPct val="110000"/>
              </a:lnSpc>
            </a:pPr>
            <a:r>
              <a:rPr lang="en-GB" dirty="0"/>
              <a:t>The gross production on farm (GROF) for cow milk (COMI) in DED00000 is ____ tonne.</a:t>
            </a:r>
          </a:p>
          <a:p>
            <a:pPr>
              <a:lnSpc>
                <a:spcPct val="110000"/>
              </a:lnSpc>
            </a:pPr>
            <a:r>
              <a:rPr lang="en-GB" dirty="0"/>
              <a:t>On average the cows produces __ calves (YCAF) per year and requires __ young cows (ICOW). The no. of days to produce a pigs (PIGF) is __.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9542FF-E378-D24E-859E-5D102A87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473D6B-D1DC-B74F-B308-9C508B17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D244B9-853F-544B-B7DF-F07C011B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95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4C29D-BD8D-9C4A-998F-AE84DD96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Project in GAMSIDE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034FFF4B-EEBF-FF4A-BED7-E437F5B4B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709824"/>
            <a:ext cx="7886700" cy="2582940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744B21-31E0-A44B-AB5D-04FECA19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B2779-3010-5546-9DAA-789531DC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B79FD-810D-D54B-80E4-044CD0BC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6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12B2A6-D8A1-F546-9305-41158BE7D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for exercise 2.2.2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1F6895-6425-A84F-9EB3-AFB9B1A8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85ADAC-D82B-2547-ABBC-E1E0C0B7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0E1BD0-8DFD-CF46-BB81-49AA7D7D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898EEAEE-70CA-A441-A12B-899DFE5221C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86551"/>
              </p:ext>
            </p:extLst>
          </p:nvPr>
        </p:nvGraphicFramePr>
        <p:xfrm>
          <a:off x="1262270" y="1583808"/>
          <a:ext cx="68580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6858000" imgH="4648200" progId="Word.Document.12">
                  <p:embed/>
                </p:oleObj>
              </mc:Choice>
              <mc:Fallback>
                <p:oleObj name="Dokument" r:id="rId2" imgW="6858000" imgH="4648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62270" y="1583808"/>
                        <a:ext cx="6858000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92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21A727-64FF-9C47-9D93-2409756BE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709CEF-949D-2A41-A192-C7415AE07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structure of the data cube </a:t>
            </a:r>
          </a:p>
          <a:p>
            <a:r>
              <a:rPr lang="en-GB" sz="3200" dirty="0"/>
              <a:t>Loading in Data in CAPMOD (Exercise) </a:t>
            </a:r>
          </a:p>
          <a:p>
            <a:r>
              <a:rPr lang="en-GB" sz="3200" dirty="0"/>
              <a:t>Overview Data Cube </a:t>
            </a:r>
          </a:p>
          <a:p>
            <a:pPr marL="0" indent="0">
              <a:buNone/>
            </a:pPr>
            <a:r>
              <a:rPr lang="en-GB" sz="3200" dirty="0"/>
              <a:t>	 		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58EDE3-270A-6343-B591-2AE593D5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3C3225-5848-C54E-80AF-6C51F265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1ADD61-E9BA-3342-B08D-F13FDD79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5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38293-BBC7-B14E-858E-63115F0F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Didactic structure of the supply module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2417E8-5B2E-6E48-AFAE-DAD9763B5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CDED57-DBE0-9B46-B3C1-ADB13F59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29A66C-8F55-EE4E-A52F-1E41FEDD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CF21DF5D-CA9B-014E-B300-26A576ABF25F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56B1D645-E511-4040-A1A7-C938EF82E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54295"/>
              </p:ext>
            </p:extLst>
          </p:nvPr>
        </p:nvGraphicFramePr>
        <p:xfrm>
          <a:off x="628650" y="2314428"/>
          <a:ext cx="7569805" cy="3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234">
                  <a:extLst>
                    <a:ext uri="{9D8B030D-6E8A-4147-A177-3AD203B41FA5}">
                      <a16:colId xmlns:a16="http://schemas.microsoft.com/office/drawing/2014/main" val="337611990"/>
                    </a:ext>
                  </a:extLst>
                </a:gridCol>
                <a:gridCol w="896651">
                  <a:extLst>
                    <a:ext uri="{9D8B030D-6E8A-4147-A177-3AD203B41FA5}">
                      <a16:colId xmlns:a16="http://schemas.microsoft.com/office/drawing/2014/main" val="224767245"/>
                    </a:ext>
                  </a:extLst>
                </a:gridCol>
                <a:gridCol w="927143">
                  <a:extLst>
                    <a:ext uri="{9D8B030D-6E8A-4147-A177-3AD203B41FA5}">
                      <a16:colId xmlns:a16="http://schemas.microsoft.com/office/drawing/2014/main" val="3126323940"/>
                    </a:ext>
                  </a:extLst>
                </a:gridCol>
                <a:gridCol w="949484">
                  <a:extLst>
                    <a:ext uri="{9D8B030D-6E8A-4147-A177-3AD203B41FA5}">
                      <a16:colId xmlns:a16="http://schemas.microsoft.com/office/drawing/2014/main" val="87669563"/>
                    </a:ext>
                  </a:extLst>
                </a:gridCol>
                <a:gridCol w="860121">
                  <a:extLst>
                    <a:ext uri="{9D8B030D-6E8A-4147-A177-3AD203B41FA5}">
                      <a16:colId xmlns:a16="http://schemas.microsoft.com/office/drawing/2014/main" val="110598619"/>
                    </a:ext>
                  </a:extLst>
                </a:gridCol>
                <a:gridCol w="369766">
                  <a:extLst>
                    <a:ext uri="{9D8B030D-6E8A-4147-A177-3AD203B41FA5}">
                      <a16:colId xmlns:a16="http://schemas.microsoft.com/office/drawing/2014/main" val="53520541"/>
                    </a:ext>
                  </a:extLst>
                </a:gridCol>
                <a:gridCol w="1261112">
                  <a:extLst>
                    <a:ext uri="{9D8B030D-6E8A-4147-A177-3AD203B41FA5}">
                      <a16:colId xmlns:a16="http://schemas.microsoft.com/office/drawing/2014/main" val="894153964"/>
                    </a:ext>
                  </a:extLst>
                </a:gridCol>
                <a:gridCol w="1046294">
                  <a:extLst>
                    <a:ext uri="{9D8B030D-6E8A-4147-A177-3AD203B41FA5}">
                      <a16:colId xmlns:a16="http://schemas.microsoft.com/office/drawing/2014/main" val="3355124372"/>
                    </a:ext>
                  </a:extLst>
                </a:gridCol>
              </a:tblGrid>
              <a:tr h="910473">
                <a:tc>
                  <a:txBody>
                    <a:bodyPr/>
                    <a:lstStyle/>
                    <a:p>
                      <a:pPr algn="l"/>
                      <a:r>
                        <a:rPr lang="en-GB" noProof="0" dirty="0"/>
                        <a:t>3. Decision Variable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Wheat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Barley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Potato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Maize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467994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GVA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800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1. Object function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637943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 Data or Parameter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2. Constraints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14564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Quota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02925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2000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Labour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22812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100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33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83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38293-BBC7-B14E-858E-63115F0F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Structure of the data cube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2417E8-5B2E-6E48-AFAE-DAD9763B5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29A66C-8F55-EE4E-A52F-1E41FEDD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3A6B480-B5CF-F049-8589-723CAA9C1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88888"/>
              </p:ext>
            </p:extLst>
          </p:nvPr>
        </p:nvGraphicFramePr>
        <p:xfrm>
          <a:off x="213047" y="2559564"/>
          <a:ext cx="3633399" cy="221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51">
                  <a:extLst>
                    <a:ext uri="{9D8B030D-6E8A-4147-A177-3AD203B41FA5}">
                      <a16:colId xmlns:a16="http://schemas.microsoft.com/office/drawing/2014/main" val="2974275446"/>
                    </a:ext>
                  </a:extLst>
                </a:gridCol>
                <a:gridCol w="314482">
                  <a:extLst>
                    <a:ext uri="{9D8B030D-6E8A-4147-A177-3AD203B41FA5}">
                      <a16:colId xmlns:a16="http://schemas.microsoft.com/office/drawing/2014/main" val="2692536472"/>
                    </a:ext>
                  </a:extLst>
                </a:gridCol>
                <a:gridCol w="612661">
                  <a:extLst>
                    <a:ext uri="{9D8B030D-6E8A-4147-A177-3AD203B41FA5}">
                      <a16:colId xmlns:a16="http://schemas.microsoft.com/office/drawing/2014/main" val="1089918168"/>
                    </a:ext>
                  </a:extLst>
                </a:gridCol>
                <a:gridCol w="598472">
                  <a:extLst>
                    <a:ext uri="{9D8B030D-6E8A-4147-A177-3AD203B41FA5}">
                      <a16:colId xmlns:a16="http://schemas.microsoft.com/office/drawing/2014/main" val="3100058468"/>
                    </a:ext>
                  </a:extLst>
                </a:gridCol>
                <a:gridCol w="351012">
                  <a:extLst>
                    <a:ext uri="{9D8B030D-6E8A-4147-A177-3AD203B41FA5}">
                      <a16:colId xmlns:a16="http://schemas.microsoft.com/office/drawing/2014/main" val="3342786499"/>
                    </a:ext>
                  </a:extLst>
                </a:gridCol>
                <a:gridCol w="860121">
                  <a:extLst>
                    <a:ext uri="{9D8B030D-6E8A-4147-A177-3AD203B41FA5}">
                      <a16:colId xmlns:a16="http://schemas.microsoft.com/office/drawing/2014/main" val="2256545574"/>
                    </a:ext>
                  </a:extLst>
                </a:gridCol>
              </a:tblGrid>
              <a:tr h="520271"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 Data or Parameter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1989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DED00000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7259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63200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/>
                        <a:t>Levl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4672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 use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38706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A436EB52-B9B1-014D-9480-B3CAA9276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44578"/>
              </p:ext>
            </p:extLst>
          </p:nvPr>
        </p:nvGraphicFramePr>
        <p:xfrm>
          <a:off x="802769" y="3042025"/>
          <a:ext cx="3633399" cy="221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51">
                  <a:extLst>
                    <a:ext uri="{9D8B030D-6E8A-4147-A177-3AD203B41FA5}">
                      <a16:colId xmlns:a16="http://schemas.microsoft.com/office/drawing/2014/main" val="2974275446"/>
                    </a:ext>
                  </a:extLst>
                </a:gridCol>
                <a:gridCol w="314482">
                  <a:extLst>
                    <a:ext uri="{9D8B030D-6E8A-4147-A177-3AD203B41FA5}">
                      <a16:colId xmlns:a16="http://schemas.microsoft.com/office/drawing/2014/main" val="2692536472"/>
                    </a:ext>
                  </a:extLst>
                </a:gridCol>
                <a:gridCol w="612661">
                  <a:extLst>
                    <a:ext uri="{9D8B030D-6E8A-4147-A177-3AD203B41FA5}">
                      <a16:colId xmlns:a16="http://schemas.microsoft.com/office/drawing/2014/main" val="1089918168"/>
                    </a:ext>
                  </a:extLst>
                </a:gridCol>
                <a:gridCol w="598472">
                  <a:extLst>
                    <a:ext uri="{9D8B030D-6E8A-4147-A177-3AD203B41FA5}">
                      <a16:colId xmlns:a16="http://schemas.microsoft.com/office/drawing/2014/main" val="3100058468"/>
                    </a:ext>
                  </a:extLst>
                </a:gridCol>
                <a:gridCol w="351012">
                  <a:extLst>
                    <a:ext uri="{9D8B030D-6E8A-4147-A177-3AD203B41FA5}">
                      <a16:colId xmlns:a16="http://schemas.microsoft.com/office/drawing/2014/main" val="3342786499"/>
                    </a:ext>
                  </a:extLst>
                </a:gridCol>
                <a:gridCol w="860121">
                  <a:extLst>
                    <a:ext uri="{9D8B030D-6E8A-4147-A177-3AD203B41FA5}">
                      <a16:colId xmlns:a16="http://schemas.microsoft.com/office/drawing/2014/main" val="2256545574"/>
                    </a:ext>
                  </a:extLst>
                </a:gridCol>
              </a:tblGrid>
              <a:tr h="520271"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 Data or Parameter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1999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DED00000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7259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63200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Level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4672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 use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38706"/>
                  </a:ext>
                </a:extLst>
              </a:tr>
            </a:tbl>
          </a:graphicData>
        </a:graphic>
      </p:graphicFrame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5FC7C957-61A5-5648-B589-19F8BF1F6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260109"/>
              </p:ext>
            </p:extLst>
          </p:nvPr>
        </p:nvGraphicFramePr>
        <p:xfrm>
          <a:off x="1363826" y="3667236"/>
          <a:ext cx="3633399" cy="221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51">
                  <a:extLst>
                    <a:ext uri="{9D8B030D-6E8A-4147-A177-3AD203B41FA5}">
                      <a16:colId xmlns:a16="http://schemas.microsoft.com/office/drawing/2014/main" val="2974275446"/>
                    </a:ext>
                  </a:extLst>
                </a:gridCol>
                <a:gridCol w="314482">
                  <a:extLst>
                    <a:ext uri="{9D8B030D-6E8A-4147-A177-3AD203B41FA5}">
                      <a16:colId xmlns:a16="http://schemas.microsoft.com/office/drawing/2014/main" val="2692536472"/>
                    </a:ext>
                  </a:extLst>
                </a:gridCol>
                <a:gridCol w="612661">
                  <a:extLst>
                    <a:ext uri="{9D8B030D-6E8A-4147-A177-3AD203B41FA5}">
                      <a16:colId xmlns:a16="http://schemas.microsoft.com/office/drawing/2014/main" val="1089918168"/>
                    </a:ext>
                  </a:extLst>
                </a:gridCol>
                <a:gridCol w="598472">
                  <a:extLst>
                    <a:ext uri="{9D8B030D-6E8A-4147-A177-3AD203B41FA5}">
                      <a16:colId xmlns:a16="http://schemas.microsoft.com/office/drawing/2014/main" val="3100058468"/>
                    </a:ext>
                  </a:extLst>
                </a:gridCol>
                <a:gridCol w="351012">
                  <a:extLst>
                    <a:ext uri="{9D8B030D-6E8A-4147-A177-3AD203B41FA5}">
                      <a16:colId xmlns:a16="http://schemas.microsoft.com/office/drawing/2014/main" val="3342786499"/>
                    </a:ext>
                  </a:extLst>
                </a:gridCol>
                <a:gridCol w="860121">
                  <a:extLst>
                    <a:ext uri="{9D8B030D-6E8A-4147-A177-3AD203B41FA5}">
                      <a16:colId xmlns:a16="http://schemas.microsoft.com/office/drawing/2014/main" val="2256545574"/>
                    </a:ext>
                  </a:extLst>
                </a:gridCol>
              </a:tblGrid>
              <a:tr h="520271"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 Data or Parameter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DED00000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7259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noProof="0" dirty="0"/>
                        <a:t>Barley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noProof="0" dirty="0"/>
                        <a:t>Potato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/>
                        <a:t>Maize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63200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Level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4672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 use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340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38706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44EB9992-498A-374E-8A93-15867571E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293445"/>
              </p:ext>
            </p:extLst>
          </p:nvPr>
        </p:nvGraphicFramePr>
        <p:xfrm>
          <a:off x="5297554" y="3667236"/>
          <a:ext cx="3633399" cy="221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51">
                  <a:extLst>
                    <a:ext uri="{9D8B030D-6E8A-4147-A177-3AD203B41FA5}">
                      <a16:colId xmlns:a16="http://schemas.microsoft.com/office/drawing/2014/main" val="2974275446"/>
                    </a:ext>
                  </a:extLst>
                </a:gridCol>
                <a:gridCol w="314482">
                  <a:extLst>
                    <a:ext uri="{9D8B030D-6E8A-4147-A177-3AD203B41FA5}">
                      <a16:colId xmlns:a16="http://schemas.microsoft.com/office/drawing/2014/main" val="2692536472"/>
                    </a:ext>
                  </a:extLst>
                </a:gridCol>
                <a:gridCol w="612661">
                  <a:extLst>
                    <a:ext uri="{9D8B030D-6E8A-4147-A177-3AD203B41FA5}">
                      <a16:colId xmlns:a16="http://schemas.microsoft.com/office/drawing/2014/main" val="1089918168"/>
                    </a:ext>
                  </a:extLst>
                </a:gridCol>
                <a:gridCol w="598472">
                  <a:extLst>
                    <a:ext uri="{9D8B030D-6E8A-4147-A177-3AD203B41FA5}">
                      <a16:colId xmlns:a16="http://schemas.microsoft.com/office/drawing/2014/main" val="3100058468"/>
                    </a:ext>
                  </a:extLst>
                </a:gridCol>
                <a:gridCol w="351012">
                  <a:extLst>
                    <a:ext uri="{9D8B030D-6E8A-4147-A177-3AD203B41FA5}">
                      <a16:colId xmlns:a16="http://schemas.microsoft.com/office/drawing/2014/main" val="3342786499"/>
                    </a:ext>
                  </a:extLst>
                </a:gridCol>
                <a:gridCol w="860121">
                  <a:extLst>
                    <a:ext uri="{9D8B030D-6E8A-4147-A177-3AD203B41FA5}">
                      <a16:colId xmlns:a16="http://schemas.microsoft.com/office/drawing/2014/main" val="2256545574"/>
                    </a:ext>
                  </a:extLst>
                </a:gridCol>
              </a:tblGrid>
              <a:tr h="520271"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 Data or Parameter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“Y” Why?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DED00000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7259"/>
                  </a:ext>
                </a:extLst>
              </a:tr>
              <a:tr h="5202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noProof="0" dirty="0"/>
                        <a:t>Barley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noProof="0" dirty="0"/>
                        <a:t>Potato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/>
                        <a:t>Maize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63200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Level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4672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 use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340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38706"/>
                  </a:ext>
                </a:extLst>
              </a:tr>
            </a:tbl>
          </a:graphicData>
        </a:graphic>
      </p:graphicFrame>
      <p:cxnSp>
        <p:nvCxnSpPr>
          <p:cNvPr id="18" name="Gewinkelte Verbindung 17">
            <a:extLst>
              <a:ext uri="{FF2B5EF4-FFF2-40B4-BE49-F238E27FC236}">
                <a16:creationId xmlns:a16="http://schemas.microsoft.com/office/drawing/2014/main" id="{92F0D9BC-5747-F449-BDCB-D1DDBF8B2E06}"/>
              </a:ext>
            </a:extLst>
          </p:cNvPr>
          <p:cNvCxnSpPr>
            <a:cxnSpLocks/>
            <a:endCxn id="16" idx="2"/>
          </p:cNvCxnSpPr>
          <p:nvPr/>
        </p:nvCxnSpPr>
        <p:spPr>
          <a:xfrm>
            <a:off x="3180525" y="5882581"/>
            <a:ext cx="3933728" cy="12700"/>
          </a:xfrm>
          <a:prstGeom prst="bentConnector4">
            <a:avLst>
              <a:gd name="adj1" fmla="val -126"/>
              <a:gd name="adj2" fmla="val 542174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>
            <a:extLst>
              <a:ext uri="{FF2B5EF4-FFF2-40B4-BE49-F238E27FC236}">
                <a16:creationId xmlns:a16="http://schemas.microsoft.com/office/drawing/2014/main" id="{69CE2765-7B7C-0543-90CF-82E025C02F62}"/>
              </a:ext>
            </a:extLst>
          </p:cNvPr>
          <p:cNvSpPr/>
          <p:nvPr/>
        </p:nvSpPr>
        <p:spPr>
          <a:xfrm>
            <a:off x="2673626" y="1692961"/>
            <a:ext cx="306186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dirty="0"/>
              <a:t>DATA(RALL,COLS,ROWS,YEARS)</a:t>
            </a:r>
          </a:p>
        </p:txBody>
      </p: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64F884E1-77DA-0C4D-BDD3-8B17D6AA53A8}"/>
              </a:ext>
            </a:extLst>
          </p:cNvPr>
          <p:cNvCxnSpPr/>
          <p:nvPr/>
        </p:nvCxnSpPr>
        <p:spPr>
          <a:xfrm flipH="1">
            <a:off x="3180525" y="1987826"/>
            <a:ext cx="308110" cy="6758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183B2307-8127-9D47-8ADC-1B93A784B375}"/>
              </a:ext>
            </a:extLst>
          </p:cNvPr>
          <p:cNvCxnSpPr/>
          <p:nvPr/>
        </p:nvCxnSpPr>
        <p:spPr>
          <a:xfrm flipH="1">
            <a:off x="3568148" y="1987826"/>
            <a:ext cx="506895" cy="24152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698ABF96-1459-FC41-9D09-A38713D7544A}"/>
              </a:ext>
            </a:extLst>
          </p:cNvPr>
          <p:cNvCxnSpPr/>
          <p:nvPr/>
        </p:nvCxnSpPr>
        <p:spPr>
          <a:xfrm>
            <a:off x="4671391" y="1987826"/>
            <a:ext cx="844826" cy="2902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1AB765E2-4062-5244-99B1-3E7EE720398A}"/>
              </a:ext>
            </a:extLst>
          </p:cNvPr>
          <p:cNvCxnSpPr/>
          <p:nvPr/>
        </p:nvCxnSpPr>
        <p:spPr>
          <a:xfrm>
            <a:off x="5297554" y="1987826"/>
            <a:ext cx="1699594" cy="17890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56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07E07-57CE-7447-89FB-94F7B8D4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>
            <a:normAutofit/>
          </a:bodyPr>
          <a:lstStyle/>
          <a:p>
            <a:r>
              <a:rPr lang="en-GB" sz="4000" dirty="0"/>
              <a:t>That’s why! Equation in supply model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B1887B-0006-A841-8415-E96029C0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00CEB-D3FC-2A4B-AECD-3FAA9E85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35D67F-E064-0F43-A05F-052ABDD4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99C7676F-9B80-0A4E-996B-F301186398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294152"/>
              </p:ext>
            </p:extLst>
          </p:nvPr>
        </p:nvGraphicFramePr>
        <p:xfrm>
          <a:off x="196850" y="1933575"/>
          <a:ext cx="90678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9067800" imgH="3149600" progId="Word.Document.12">
                  <p:embed/>
                </p:oleObj>
              </mc:Choice>
              <mc:Fallback>
                <p:oleObj name="Dokument" r:id="rId2" imgW="9067800" imgH="314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6850" y="1933575"/>
                        <a:ext cx="90678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16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CA452-771D-0C4B-8C7A-49C36259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data matrix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623513-5533-7948-A717-43EB8D3A2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A1B8DB-4869-B64D-8F2B-B7D6CFA9E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7074A-A3F5-B14C-BB9C-D8060F0E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CF7662AC-E082-5C45-82C7-9E1A60BFF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268605"/>
              </p:ext>
            </p:extLst>
          </p:nvPr>
        </p:nvGraphicFramePr>
        <p:xfrm>
          <a:off x="150514" y="1601209"/>
          <a:ext cx="8842971" cy="469392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21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7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4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36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Activities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Farm- and market balances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Prices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Positions from the EAA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42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Outputs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Output coefficients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Production, seed and feed use, other internal use, losses, stock changes, exports and imports, human consumption, processing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Unit value prices from the EAA with and without subsidies and taxes 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Value of outputs with or without subsidies and taxes linked to production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38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Inputs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Input coefficients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Purchases, internal deliveries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Unit value prices from the EAA with and without subsidies and taxes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Value of inputs with or without subsidies and taxes link to input use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Income indicators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Revenues, costs, Gross Value Added, premiums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Total revenues, costs, gross value added, subsidies, taxes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69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Activity levels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Hectares, slaughtered heads or herd sizes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73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Secondary products</a:t>
                      </a:r>
                      <a:endParaRPr lang="de-D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Marketable production, losses, stock changes, exports and imports, human consumption, processing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Consumer prices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35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Rektangel 173"/>
          <p:cNvSpPr/>
          <p:nvPr/>
        </p:nvSpPr>
        <p:spPr>
          <a:xfrm>
            <a:off x="3492621" y="1430778"/>
            <a:ext cx="2666716" cy="4428493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685800">
              <a:defRPr/>
            </a:pPr>
            <a:endParaRPr lang="en-GB" sz="1500" kern="0" dirty="0">
              <a:solidFill>
                <a:prstClr val="black"/>
              </a:solidFill>
            </a:endParaRPr>
          </a:p>
        </p:txBody>
      </p:sp>
      <p:sp>
        <p:nvSpPr>
          <p:cNvPr id="231" name="Begränsare 6"/>
          <p:cNvSpPr/>
          <p:nvPr/>
        </p:nvSpPr>
        <p:spPr>
          <a:xfrm>
            <a:off x="3691426" y="1646802"/>
            <a:ext cx="685800" cy="226314"/>
          </a:xfrm>
          <a:prstGeom prst="flowChartTerminator">
            <a:avLst/>
          </a:prstGeom>
          <a:gradFill rotWithShape="1">
            <a:gsLst>
              <a:gs pos="0">
                <a:srgbClr val="009900">
                  <a:tint val="50000"/>
                  <a:satMod val="300000"/>
                </a:srgbClr>
              </a:gs>
              <a:gs pos="35000">
                <a:srgbClr val="009900">
                  <a:tint val="37000"/>
                  <a:satMod val="300000"/>
                </a:srgbClr>
              </a:gs>
              <a:gs pos="100000">
                <a:srgbClr val="0099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99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tIns="27000" rIns="27000" bIns="27000" rtlCol="0" anchor="ctr"/>
          <a:lstStyle/>
          <a:p>
            <a:pPr algn="ctr" defTabSz="685800">
              <a:defRPr/>
            </a:pPr>
            <a:r>
              <a:rPr lang="en-GB" sz="1200" kern="0" dirty="0">
                <a:solidFill>
                  <a:prstClr val="black"/>
                </a:solidFill>
              </a:rPr>
              <a:t>Start</a:t>
            </a:r>
          </a:p>
        </p:txBody>
      </p:sp>
      <p:grpSp>
        <p:nvGrpSpPr>
          <p:cNvPr id="232" name="Grupp 28"/>
          <p:cNvGrpSpPr/>
          <p:nvPr/>
        </p:nvGrpSpPr>
        <p:grpSpPr>
          <a:xfrm>
            <a:off x="789256" y="2618910"/>
            <a:ext cx="2810636" cy="1291535"/>
            <a:chOff x="245401" y="2420888"/>
            <a:chExt cx="3454923" cy="1722046"/>
          </a:xfrm>
          <a:solidFill>
            <a:schemeClr val="accent1">
              <a:lumMod val="40000"/>
              <a:lumOff val="60000"/>
            </a:schemeClr>
          </a:solidFill>
          <a:effectLst/>
        </p:grpSpPr>
        <p:sp>
          <p:nvSpPr>
            <p:cNvPr id="233" name="Alternativ process 7"/>
            <p:cNvSpPr/>
            <p:nvPr/>
          </p:nvSpPr>
          <p:spPr>
            <a:xfrm>
              <a:off x="919566" y="2420888"/>
              <a:ext cx="2205556" cy="253358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 err="1">
                  <a:solidFill>
                    <a:prstClr val="black"/>
                  </a:solidFill>
                </a:rPr>
                <a:t>sets.gms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sp>
          <p:nvSpPr>
            <p:cNvPr id="234" name="Alternativ process 37"/>
            <p:cNvSpPr/>
            <p:nvPr/>
          </p:nvSpPr>
          <p:spPr>
            <a:xfrm>
              <a:off x="919566" y="3514416"/>
              <a:ext cx="2205556" cy="253358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policy\</a:t>
              </a:r>
              <a:r>
                <a:rPr lang="en-GB" sz="1200" kern="0" dirty="0" err="1">
                  <a:solidFill>
                    <a:prstClr val="black"/>
                  </a:solidFill>
                </a:rPr>
                <a:t>policy_sets.gms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sp>
          <p:nvSpPr>
            <p:cNvPr id="235" name="Alternativ process 38"/>
            <p:cNvSpPr/>
            <p:nvPr/>
          </p:nvSpPr>
          <p:spPr>
            <a:xfrm>
              <a:off x="919566" y="3889576"/>
              <a:ext cx="2205556" cy="253358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reports\</a:t>
              </a:r>
              <a:r>
                <a:rPr lang="en-GB" sz="1200" kern="0" dirty="0" err="1">
                  <a:solidFill>
                    <a:prstClr val="black"/>
                  </a:solidFill>
                </a:rPr>
                <a:t>rep_sets.gms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sp>
          <p:nvSpPr>
            <p:cNvPr id="236" name="Alternativ process 41"/>
            <p:cNvSpPr/>
            <p:nvPr/>
          </p:nvSpPr>
          <p:spPr>
            <a:xfrm>
              <a:off x="899592" y="3169136"/>
              <a:ext cx="2205556" cy="253358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arm\</a:t>
              </a:r>
              <a:r>
                <a:rPr lang="en-GB" sz="1200" kern="0" dirty="0" err="1">
                  <a:solidFill>
                    <a:prstClr val="black"/>
                  </a:solidFill>
                </a:rPr>
                <a:t>arm_sets.gms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sp>
          <p:nvSpPr>
            <p:cNvPr id="237" name="Alternativ process 42"/>
            <p:cNvSpPr/>
            <p:nvPr/>
          </p:nvSpPr>
          <p:spPr>
            <a:xfrm>
              <a:off x="245401" y="2750093"/>
              <a:ext cx="2869418" cy="334161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 err="1">
                  <a:solidFill>
                    <a:prstClr val="black"/>
                  </a:solidFill>
                </a:rPr>
                <a:t>capmod</a:t>
              </a:r>
              <a:r>
                <a:rPr lang="en-GB" sz="1200" kern="0" dirty="0">
                  <a:solidFill>
                    <a:prstClr val="black"/>
                  </a:solidFill>
                </a:rPr>
                <a:t>\</a:t>
              </a:r>
              <a:r>
                <a:rPr lang="en-GB" sz="1200" kern="0" dirty="0" err="1">
                  <a:solidFill>
                    <a:prstClr val="black"/>
                  </a:solidFill>
                </a:rPr>
                <a:t>define_regional_sets.gms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238" name="Vinklad  44"/>
            <p:cNvCxnSpPr>
              <a:stCxn id="233" idx="3"/>
            </p:cNvCxnSpPr>
            <p:nvPr/>
          </p:nvCxnSpPr>
          <p:spPr>
            <a:xfrm>
              <a:off x="3125122" y="2547567"/>
              <a:ext cx="212411" cy="540000"/>
            </a:xfrm>
            <a:prstGeom prst="bentConnector2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39" name="Vinklad  46"/>
            <p:cNvCxnSpPr>
              <a:stCxn id="237" idx="3"/>
            </p:cNvCxnSpPr>
            <p:nvPr/>
          </p:nvCxnSpPr>
          <p:spPr>
            <a:xfrm>
              <a:off x="3114819" y="2917174"/>
              <a:ext cx="216178" cy="396000"/>
            </a:xfrm>
            <a:prstGeom prst="bentConnector2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0" name="Vinklad  48"/>
            <p:cNvCxnSpPr/>
            <p:nvPr/>
          </p:nvCxnSpPr>
          <p:spPr>
            <a:xfrm>
              <a:off x="3105147" y="3280707"/>
              <a:ext cx="595177" cy="9245"/>
            </a:xfrm>
            <a:prstGeom prst="straightConnector1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1" name="Vinklad  50"/>
            <p:cNvCxnSpPr>
              <a:stCxn id="234" idx="3"/>
            </p:cNvCxnSpPr>
            <p:nvPr/>
          </p:nvCxnSpPr>
          <p:spPr>
            <a:xfrm flipV="1">
              <a:off x="3125122" y="3169136"/>
              <a:ext cx="205876" cy="471959"/>
            </a:xfrm>
            <a:prstGeom prst="bentConnector2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2" name="Vinklad  52"/>
            <p:cNvCxnSpPr/>
            <p:nvPr/>
          </p:nvCxnSpPr>
          <p:spPr>
            <a:xfrm rot="5400000" flipH="1" flipV="1">
              <a:off x="2684150" y="3358146"/>
              <a:ext cx="1087821" cy="205878"/>
            </a:xfrm>
            <a:prstGeom prst="bentConnector3">
              <a:avLst>
                <a:gd name="adj1" fmla="val 1071"/>
              </a:avLst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43" name="Grupp 27"/>
          <p:cNvGrpSpPr/>
          <p:nvPr/>
        </p:nvGrpSpPr>
        <p:grpSpPr>
          <a:xfrm>
            <a:off x="1431787" y="2320881"/>
            <a:ext cx="2175874" cy="399461"/>
            <a:chOff x="899592" y="1951506"/>
            <a:chExt cx="2674653" cy="532615"/>
          </a:xfrm>
        </p:grpSpPr>
        <p:sp>
          <p:nvSpPr>
            <p:cNvPr id="244" name="Alternativ process 11"/>
            <p:cNvSpPr/>
            <p:nvPr/>
          </p:nvSpPr>
          <p:spPr>
            <a:xfrm>
              <a:off x="899592" y="1951506"/>
              <a:ext cx="2205556" cy="253358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 err="1">
                  <a:solidFill>
                    <a:prstClr val="black"/>
                  </a:solidFill>
                </a:rPr>
                <a:t>fortran.gms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245" name="Vinklad  64"/>
            <p:cNvCxnSpPr>
              <a:stCxn id="244" idx="3"/>
              <a:endCxn id="257" idx="1"/>
            </p:cNvCxnSpPr>
            <p:nvPr/>
          </p:nvCxnSpPr>
          <p:spPr>
            <a:xfrm>
              <a:off x="3105148" y="2078185"/>
              <a:ext cx="469097" cy="405936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46" name="Grupp 29"/>
          <p:cNvGrpSpPr/>
          <p:nvPr/>
        </p:nvGrpSpPr>
        <p:grpSpPr>
          <a:xfrm>
            <a:off x="116038" y="3953740"/>
            <a:ext cx="3419095" cy="376235"/>
            <a:chOff x="292036" y="4111561"/>
            <a:chExt cx="3282208" cy="459029"/>
          </a:xfrm>
          <a:solidFill>
            <a:srgbClr val="FF0000"/>
          </a:solidFill>
        </p:grpSpPr>
        <p:sp>
          <p:nvSpPr>
            <p:cNvPr id="247" name="Alternativ process 84"/>
            <p:cNvSpPr/>
            <p:nvPr/>
          </p:nvSpPr>
          <p:spPr>
            <a:xfrm>
              <a:off x="292036" y="4111561"/>
              <a:ext cx="2915869" cy="459029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/>
              <a:r>
                <a:rPr lang="en-GB" sz="1200" kern="0" dirty="0">
                  <a:solidFill>
                    <a:prstClr val="black"/>
                  </a:solidFill>
                </a:rPr>
                <a:t>%</a:t>
              </a:r>
              <a:r>
                <a:rPr lang="en-GB" sz="1200" kern="0" dirty="0" err="1">
                  <a:solidFill>
                    <a:prstClr val="black"/>
                  </a:solidFill>
                </a:rPr>
                <a:t>resdir</a:t>
              </a:r>
              <a:r>
                <a:rPr lang="en-GB" sz="1200" kern="0" dirty="0">
                  <a:solidFill>
                    <a:prstClr val="black"/>
                  </a:solidFill>
                </a:rPr>
                <a:t>%\</a:t>
              </a:r>
              <a:r>
                <a:rPr lang="en-GB" sz="1200" kern="0" dirty="0" err="1">
                  <a:solidFill>
                    <a:prstClr val="black"/>
                  </a:solidFill>
                </a:rPr>
                <a:t>simini</a:t>
              </a:r>
              <a:r>
                <a:rPr lang="en-GB" sz="1200" kern="0" dirty="0">
                  <a:solidFill>
                    <a:prstClr val="black"/>
                  </a:solidFill>
                </a:rPr>
                <a:t>\</a:t>
              </a:r>
              <a:r>
                <a:rPr lang="en-GB" sz="1200" kern="0" dirty="0" err="1">
                  <a:solidFill>
                    <a:prstClr val="black"/>
                  </a:solidFill>
                </a:rPr>
                <a:t>sim_ini.gdx</a:t>
              </a:r>
              <a:r>
                <a:rPr lang="en-GB" sz="1200" kern="0" dirty="0">
                  <a:solidFill>
                    <a:prstClr val="black"/>
                  </a:solidFill>
                </a:rPr>
                <a:t>; </a:t>
              </a:r>
              <a:r>
                <a:rPr lang="en-GB" sz="1200" kern="0" dirty="0" err="1">
                  <a:solidFill>
                    <a:prstClr val="black"/>
                  </a:solidFill>
                </a:rPr>
                <a:t>capmod</a:t>
              </a:r>
              <a:r>
                <a:rPr lang="en-GB" sz="1200" kern="0" dirty="0">
                  <a:solidFill>
                    <a:prstClr val="black"/>
                  </a:solidFill>
                </a:rPr>
                <a:t>\</a:t>
              </a:r>
              <a:r>
                <a:rPr lang="en-GB" sz="1200" kern="0" dirty="0" err="1">
                  <a:solidFill>
                    <a:prstClr val="black"/>
                  </a:solidFill>
                </a:rPr>
                <a:t>load_sim_ini_gdx.gms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248" name="Vinklad  86"/>
            <p:cNvCxnSpPr>
              <a:cxnSpLocks/>
              <a:stCxn id="247" idx="3"/>
              <a:endCxn id="263" idx="1"/>
            </p:cNvCxnSpPr>
            <p:nvPr/>
          </p:nvCxnSpPr>
          <p:spPr>
            <a:xfrm flipV="1">
              <a:off x="3207905" y="4209623"/>
              <a:ext cx="366339" cy="131453"/>
            </a:xfrm>
            <a:prstGeom prst="bentConnector3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</p:cxnSp>
      </p:grpSp>
      <p:grpSp>
        <p:nvGrpSpPr>
          <p:cNvPr id="249" name="Grupp 30"/>
          <p:cNvGrpSpPr/>
          <p:nvPr/>
        </p:nvGrpSpPr>
        <p:grpSpPr>
          <a:xfrm>
            <a:off x="780813" y="4389926"/>
            <a:ext cx="2816081" cy="376235"/>
            <a:chOff x="643716" y="4628250"/>
            <a:chExt cx="2930528" cy="488947"/>
          </a:xfrm>
        </p:grpSpPr>
        <p:sp>
          <p:nvSpPr>
            <p:cNvPr id="250" name="Alternativ process 89"/>
            <p:cNvSpPr/>
            <p:nvPr/>
          </p:nvSpPr>
          <p:spPr>
            <a:xfrm>
              <a:off x="643716" y="4628250"/>
              <a:ext cx="2488124" cy="488947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 cap="flat" cmpd="sng" algn="ctr">
              <a:solidFill>
                <a:schemeClr val="accent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b="1" kern="0" dirty="0" err="1">
                  <a:solidFill>
                    <a:prstClr val="black"/>
                  </a:solidFill>
                </a:rPr>
                <a:t>pol_input</a:t>
              </a:r>
              <a:r>
                <a:rPr lang="en-GB" sz="1200" b="1" kern="0" dirty="0">
                  <a:solidFill>
                    <a:prstClr val="black"/>
                  </a:solidFill>
                </a:rPr>
                <a:t>\%result_type%.</a:t>
              </a:r>
              <a:r>
                <a:rPr lang="en-GB" sz="1200" b="1" kern="0" dirty="0" err="1">
                  <a:solidFill>
                    <a:prstClr val="black"/>
                  </a:solidFill>
                </a:rPr>
                <a:t>gms</a:t>
              </a:r>
              <a:endParaRPr lang="en-GB" sz="1200" b="1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251" name="Vinklad  91"/>
            <p:cNvCxnSpPr>
              <a:stCxn id="250" idx="3"/>
              <a:endCxn id="266" idx="1"/>
            </p:cNvCxnSpPr>
            <p:nvPr/>
          </p:nvCxnSpPr>
          <p:spPr>
            <a:xfrm>
              <a:off x="3131840" y="4872724"/>
              <a:ext cx="442404" cy="41108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52" name="Rektangel 115"/>
          <p:cNvSpPr/>
          <p:nvPr/>
        </p:nvSpPr>
        <p:spPr>
          <a:xfrm>
            <a:off x="5008811" y="1644807"/>
            <a:ext cx="972107" cy="380037"/>
          </a:xfrm>
          <a:prstGeom prst="rect">
            <a:avLst/>
          </a:prstGeom>
          <a:gradFill rotWithShape="1">
            <a:gsLst>
              <a:gs pos="0">
                <a:srgbClr val="009900">
                  <a:tint val="50000"/>
                  <a:satMod val="300000"/>
                </a:srgbClr>
              </a:gs>
              <a:gs pos="35000">
                <a:srgbClr val="009900">
                  <a:tint val="37000"/>
                  <a:satMod val="300000"/>
                </a:srgbClr>
              </a:gs>
              <a:gs pos="100000">
                <a:srgbClr val="0099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99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tIns="27000" rIns="27000" bIns="27000" rtlCol="0" anchor="ctr"/>
          <a:lstStyle/>
          <a:p>
            <a:pPr algn="ctr" defTabSz="685800">
              <a:defRPr/>
            </a:pPr>
            <a:r>
              <a:rPr lang="en-GB" sz="1200" kern="0" dirty="0">
                <a:solidFill>
                  <a:prstClr val="black"/>
                </a:solidFill>
              </a:rPr>
              <a:t>Solve supply</a:t>
            </a:r>
          </a:p>
        </p:txBody>
      </p:sp>
      <p:grpSp>
        <p:nvGrpSpPr>
          <p:cNvPr id="253" name="Grupp 3"/>
          <p:cNvGrpSpPr/>
          <p:nvPr/>
        </p:nvGrpSpPr>
        <p:grpSpPr>
          <a:xfrm>
            <a:off x="3607661" y="1873117"/>
            <a:ext cx="853333" cy="508199"/>
            <a:chOff x="3574245" y="1354488"/>
            <a:chExt cx="1137777" cy="677599"/>
          </a:xfrm>
        </p:grpSpPr>
        <p:sp>
          <p:nvSpPr>
            <p:cNvPr id="254" name="Rektangel 23"/>
            <p:cNvSpPr/>
            <p:nvPr/>
          </p:nvSpPr>
          <p:spPr>
            <a:xfrm>
              <a:off x="3574245" y="1525371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Global settings</a:t>
              </a:r>
            </a:p>
          </p:txBody>
        </p:sp>
        <p:cxnSp>
          <p:nvCxnSpPr>
            <p:cNvPr id="255" name="Rak pil 123"/>
            <p:cNvCxnSpPr>
              <a:stCxn id="231" idx="2"/>
              <a:endCxn id="254" idx="0"/>
            </p:cNvCxnSpPr>
            <p:nvPr/>
          </p:nvCxnSpPr>
          <p:spPr>
            <a:xfrm>
              <a:off x="4071125" y="1354488"/>
              <a:ext cx="72009" cy="170883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56" name="Grupp 8"/>
          <p:cNvGrpSpPr/>
          <p:nvPr/>
        </p:nvGrpSpPr>
        <p:grpSpPr>
          <a:xfrm>
            <a:off x="3607661" y="2381315"/>
            <a:ext cx="853333" cy="529044"/>
            <a:chOff x="3574245" y="2032087"/>
            <a:chExt cx="1137777" cy="705392"/>
          </a:xfrm>
        </p:grpSpPr>
        <p:sp>
          <p:nvSpPr>
            <p:cNvPr id="257" name="Rektangel 16"/>
            <p:cNvSpPr/>
            <p:nvPr/>
          </p:nvSpPr>
          <p:spPr>
            <a:xfrm>
              <a:off x="3574245" y="2230763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Read steering file</a:t>
              </a:r>
            </a:p>
          </p:txBody>
        </p:sp>
        <p:cxnSp>
          <p:nvCxnSpPr>
            <p:cNvPr id="258" name="Rak pil 125"/>
            <p:cNvCxnSpPr>
              <a:stCxn id="254" idx="2"/>
              <a:endCxn id="257" idx="0"/>
            </p:cNvCxnSpPr>
            <p:nvPr/>
          </p:nvCxnSpPr>
          <p:spPr>
            <a:xfrm>
              <a:off x="4071126" y="2032087"/>
              <a:ext cx="72008" cy="198676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59" name="Grupp 9"/>
          <p:cNvGrpSpPr/>
          <p:nvPr/>
        </p:nvGrpSpPr>
        <p:grpSpPr>
          <a:xfrm>
            <a:off x="3607661" y="2910361"/>
            <a:ext cx="853333" cy="584954"/>
            <a:chOff x="3574245" y="2737479"/>
            <a:chExt cx="1137777" cy="779939"/>
          </a:xfrm>
        </p:grpSpPr>
        <p:sp>
          <p:nvSpPr>
            <p:cNvPr id="260" name="Rektangel 17"/>
            <p:cNvSpPr/>
            <p:nvPr/>
          </p:nvSpPr>
          <p:spPr>
            <a:xfrm>
              <a:off x="3574245" y="3010702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Define sets</a:t>
              </a:r>
            </a:p>
          </p:txBody>
        </p:sp>
        <p:cxnSp>
          <p:nvCxnSpPr>
            <p:cNvPr id="261" name="Rak pil 127"/>
            <p:cNvCxnSpPr>
              <a:stCxn id="257" idx="2"/>
              <a:endCxn id="260" idx="0"/>
            </p:cNvCxnSpPr>
            <p:nvPr/>
          </p:nvCxnSpPr>
          <p:spPr>
            <a:xfrm>
              <a:off x="4071126" y="2737479"/>
              <a:ext cx="72008" cy="273223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62" name="Grupp 10"/>
          <p:cNvGrpSpPr/>
          <p:nvPr/>
        </p:nvGrpSpPr>
        <p:grpSpPr>
          <a:xfrm>
            <a:off x="3607661" y="3495313"/>
            <a:ext cx="853333" cy="691766"/>
            <a:chOff x="3574245" y="3517418"/>
            <a:chExt cx="1137777" cy="922354"/>
          </a:xfrm>
        </p:grpSpPr>
        <p:sp>
          <p:nvSpPr>
            <p:cNvPr id="263" name="Rektangel 58"/>
            <p:cNvSpPr/>
            <p:nvPr/>
          </p:nvSpPr>
          <p:spPr>
            <a:xfrm>
              <a:off x="3574245" y="3933056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Read data</a:t>
              </a:r>
            </a:p>
          </p:txBody>
        </p:sp>
        <p:cxnSp>
          <p:nvCxnSpPr>
            <p:cNvPr id="264" name="Rak pil 129"/>
            <p:cNvCxnSpPr>
              <a:stCxn id="260" idx="2"/>
              <a:endCxn id="263" idx="0"/>
            </p:cNvCxnSpPr>
            <p:nvPr/>
          </p:nvCxnSpPr>
          <p:spPr>
            <a:xfrm>
              <a:off x="4071126" y="3517418"/>
              <a:ext cx="72008" cy="415638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65" name="Grupp 12"/>
          <p:cNvGrpSpPr/>
          <p:nvPr/>
        </p:nvGrpSpPr>
        <p:grpSpPr>
          <a:xfrm>
            <a:off x="3607661" y="4187079"/>
            <a:ext cx="853333" cy="545564"/>
            <a:chOff x="3574245" y="4439772"/>
            <a:chExt cx="1137777" cy="727418"/>
          </a:xfrm>
        </p:grpSpPr>
        <p:sp>
          <p:nvSpPr>
            <p:cNvPr id="266" name="Rektangel 59"/>
            <p:cNvSpPr/>
            <p:nvPr/>
          </p:nvSpPr>
          <p:spPr>
            <a:xfrm>
              <a:off x="3574245" y="4660474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Read policy</a:t>
              </a:r>
            </a:p>
          </p:txBody>
        </p:sp>
        <p:cxnSp>
          <p:nvCxnSpPr>
            <p:cNvPr id="267" name="Rak pil 131"/>
            <p:cNvCxnSpPr>
              <a:stCxn id="263" idx="2"/>
              <a:endCxn id="266" idx="0"/>
            </p:cNvCxnSpPr>
            <p:nvPr/>
          </p:nvCxnSpPr>
          <p:spPr>
            <a:xfrm>
              <a:off x="4071126" y="4439772"/>
              <a:ext cx="72008" cy="220702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68" name="Grupp 13"/>
          <p:cNvGrpSpPr/>
          <p:nvPr/>
        </p:nvGrpSpPr>
        <p:grpSpPr>
          <a:xfrm>
            <a:off x="3607661" y="4732642"/>
            <a:ext cx="853333" cy="532562"/>
            <a:chOff x="3574245" y="5167190"/>
            <a:chExt cx="1137777" cy="710082"/>
          </a:xfrm>
        </p:grpSpPr>
        <p:sp>
          <p:nvSpPr>
            <p:cNvPr id="269" name="Rektangel 94"/>
            <p:cNvSpPr/>
            <p:nvPr/>
          </p:nvSpPr>
          <p:spPr>
            <a:xfrm>
              <a:off x="3574245" y="5370556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Declare models</a:t>
              </a:r>
            </a:p>
          </p:txBody>
        </p:sp>
        <p:cxnSp>
          <p:nvCxnSpPr>
            <p:cNvPr id="270" name="Rak pil 133"/>
            <p:cNvCxnSpPr>
              <a:stCxn id="266" idx="2"/>
              <a:endCxn id="269" idx="0"/>
            </p:cNvCxnSpPr>
            <p:nvPr/>
          </p:nvCxnSpPr>
          <p:spPr>
            <a:xfrm>
              <a:off x="4071126" y="5167190"/>
              <a:ext cx="72008" cy="203366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72" name="Alternativ process 95"/>
          <p:cNvSpPr/>
          <p:nvPr/>
        </p:nvSpPr>
        <p:spPr>
          <a:xfrm>
            <a:off x="1223628" y="4833156"/>
            <a:ext cx="2028703" cy="239808"/>
          </a:xfrm>
          <a:prstGeom prst="flowChartAlternateProcess">
            <a:avLst/>
          </a:prstGeom>
          <a:noFill/>
          <a:ln w="25400" cap="flat" cmpd="sng" algn="ctr">
            <a:solidFill>
              <a:srgbClr val="385D8A"/>
            </a:solidFill>
            <a:prstDash val="solid"/>
          </a:ln>
          <a:effectLst/>
        </p:spPr>
        <p:txBody>
          <a:bodyPr lIns="27000" tIns="27000" rIns="27000" bIns="27000" rtlCol="0" anchor="ctr"/>
          <a:lstStyle/>
          <a:p>
            <a:pPr algn="ctr" defTabSz="685800">
              <a:defRPr/>
            </a:pPr>
            <a:r>
              <a:rPr lang="en-GB" sz="1200" kern="0" dirty="0">
                <a:solidFill>
                  <a:prstClr val="black"/>
                </a:solidFill>
                <a:hlinkClick r:id="rId3" action="ppaction://hlinksldjump"/>
              </a:rPr>
              <a:t>supply\supply_model.gms</a:t>
            </a:r>
            <a:endParaRPr lang="en-GB" sz="1200" kern="0" dirty="0">
              <a:solidFill>
                <a:prstClr val="black"/>
              </a:solidFill>
            </a:endParaRPr>
          </a:p>
        </p:txBody>
      </p:sp>
      <p:sp>
        <p:nvSpPr>
          <p:cNvPr id="273" name="Alternativ process 114"/>
          <p:cNvSpPr/>
          <p:nvPr/>
        </p:nvSpPr>
        <p:spPr>
          <a:xfrm>
            <a:off x="1223628" y="5153945"/>
            <a:ext cx="2028703" cy="225772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385D8A"/>
            </a:solidFill>
            <a:prstDash val="solid"/>
          </a:ln>
          <a:effectLst/>
        </p:spPr>
        <p:txBody>
          <a:bodyPr lIns="27000" tIns="27000" rIns="27000" bIns="27000" rtlCol="0" anchor="ctr"/>
          <a:lstStyle/>
          <a:p>
            <a:pPr algn="ctr" defTabSz="685800">
              <a:defRPr/>
            </a:pPr>
            <a:r>
              <a:rPr lang="en-GB" sz="1200" kern="0" dirty="0">
                <a:solidFill>
                  <a:prstClr val="black"/>
                </a:solidFill>
              </a:rPr>
              <a:t>arm\</a:t>
            </a:r>
            <a:r>
              <a:rPr lang="en-GB" sz="1200" kern="0" dirty="0" err="1">
                <a:solidFill>
                  <a:prstClr val="black"/>
                </a:solidFill>
              </a:rPr>
              <a:t>market_model.gms</a:t>
            </a:r>
            <a:endParaRPr lang="en-GB" sz="1200" kern="0" dirty="0">
              <a:solidFill>
                <a:prstClr val="black"/>
              </a:solidFill>
            </a:endParaRPr>
          </a:p>
        </p:txBody>
      </p:sp>
      <p:cxnSp>
        <p:nvCxnSpPr>
          <p:cNvPr id="274" name="Vinklad  135"/>
          <p:cNvCxnSpPr>
            <a:stCxn id="272" idx="3"/>
            <a:endCxn id="269" idx="1"/>
          </p:cNvCxnSpPr>
          <p:nvPr/>
        </p:nvCxnSpPr>
        <p:spPr>
          <a:xfrm>
            <a:off x="3252331" y="4953060"/>
            <a:ext cx="355330" cy="122126"/>
          </a:xfrm>
          <a:prstGeom prst="bentConnector3">
            <a:avLst/>
          </a:prstGeom>
          <a:noFill/>
          <a:ln w="254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5" name="Vinklad  137"/>
          <p:cNvCxnSpPr>
            <a:stCxn id="273" idx="3"/>
            <a:endCxn id="269" idx="1"/>
          </p:cNvCxnSpPr>
          <p:nvPr/>
        </p:nvCxnSpPr>
        <p:spPr>
          <a:xfrm flipV="1">
            <a:off x="3252331" y="5075186"/>
            <a:ext cx="355330" cy="191646"/>
          </a:xfrm>
          <a:prstGeom prst="bentConnector3">
            <a:avLst/>
          </a:prstGeom>
          <a:noFill/>
          <a:ln w="254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6" name="Vinklad  139"/>
          <p:cNvCxnSpPr>
            <a:stCxn id="311" idx="3"/>
            <a:endCxn id="252" idx="1"/>
          </p:cNvCxnSpPr>
          <p:nvPr/>
        </p:nvCxnSpPr>
        <p:spPr>
          <a:xfrm flipV="1">
            <a:off x="4460994" y="1834826"/>
            <a:ext cx="547817" cy="3782415"/>
          </a:xfrm>
          <a:prstGeom prst="bentConnector3">
            <a:avLst/>
          </a:prstGeom>
          <a:noFill/>
          <a:ln w="254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277" name="Grupp 18"/>
          <p:cNvGrpSpPr/>
          <p:nvPr/>
        </p:nvGrpSpPr>
        <p:grpSpPr>
          <a:xfrm>
            <a:off x="5004049" y="2564904"/>
            <a:ext cx="972107" cy="596061"/>
            <a:chOff x="5364089" y="2276872"/>
            <a:chExt cx="1137777" cy="794748"/>
          </a:xfrm>
        </p:grpSpPr>
        <p:sp>
          <p:nvSpPr>
            <p:cNvPr id="278" name="Rektangel 118"/>
            <p:cNvSpPr/>
            <p:nvPr/>
          </p:nvSpPr>
          <p:spPr>
            <a:xfrm>
              <a:off x="5364089" y="2484121"/>
              <a:ext cx="1137777" cy="587499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calibrate market supply</a:t>
              </a:r>
            </a:p>
          </p:txBody>
        </p:sp>
        <p:cxnSp>
          <p:nvCxnSpPr>
            <p:cNvPr id="279" name="Rak pil 141"/>
            <p:cNvCxnSpPr>
              <a:stCxn id="281" idx="2"/>
              <a:endCxn id="278" idx="0"/>
            </p:cNvCxnSpPr>
            <p:nvPr/>
          </p:nvCxnSpPr>
          <p:spPr>
            <a:xfrm>
              <a:off x="5932978" y="2276872"/>
              <a:ext cx="0" cy="207249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80" name="Grupp 15"/>
          <p:cNvGrpSpPr/>
          <p:nvPr/>
        </p:nvGrpSpPr>
        <p:grpSpPr>
          <a:xfrm>
            <a:off x="5004049" y="2024844"/>
            <a:ext cx="972107" cy="540060"/>
            <a:chOff x="5364089" y="1556792"/>
            <a:chExt cx="1137777" cy="720080"/>
          </a:xfrm>
        </p:grpSpPr>
        <p:sp>
          <p:nvSpPr>
            <p:cNvPr id="281" name="Rektangel 87"/>
            <p:cNvSpPr/>
            <p:nvPr/>
          </p:nvSpPr>
          <p:spPr>
            <a:xfrm>
              <a:off x="5364089" y="1770156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Apply policy</a:t>
              </a:r>
            </a:p>
          </p:txBody>
        </p:sp>
        <p:cxnSp>
          <p:nvCxnSpPr>
            <p:cNvPr id="282" name="Rak pil 143"/>
            <p:cNvCxnSpPr>
              <a:stCxn id="252" idx="2"/>
              <a:endCxn id="281" idx="0"/>
            </p:cNvCxnSpPr>
            <p:nvPr/>
          </p:nvCxnSpPr>
          <p:spPr>
            <a:xfrm>
              <a:off x="5875341" y="1556792"/>
              <a:ext cx="57637" cy="213364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83" name="Grupp 19"/>
          <p:cNvGrpSpPr/>
          <p:nvPr/>
        </p:nvGrpSpPr>
        <p:grpSpPr>
          <a:xfrm>
            <a:off x="5004049" y="3160965"/>
            <a:ext cx="972107" cy="540060"/>
            <a:chOff x="5364089" y="3071620"/>
            <a:chExt cx="1137777" cy="720080"/>
          </a:xfrm>
        </p:grpSpPr>
        <p:sp>
          <p:nvSpPr>
            <p:cNvPr id="284" name="Rektangel 116"/>
            <p:cNvSpPr/>
            <p:nvPr/>
          </p:nvSpPr>
          <p:spPr>
            <a:xfrm>
              <a:off x="5364089" y="3284984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Solve market</a:t>
              </a:r>
            </a:p>
          </p:txBody>
        </p:sp>
        <p:cxnSp>
          <p:nvCxnSpPr>
            <p:cNvPr id="285" name="Rak pil 145"/>
            <p:cNvCxnSpPr>
              <a:stCxn id="278" idx="2"/>
              <a:endCxn id="284" idx="0"/>
            </p:cNvCxnSpPr>
            <p:nvPr/>
          </p:nvCxnSpPr>
          <p:spPr>
            <a:xfrm>
              <a:off x="5869768" y="3071620"/>
              <a:ext cx="63210" cy="213364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86" name="Grupp 20"/>
          <p:cNvGrpSpPr/>
          <p:nvPr/>
        </p:nvGrpSpPr>
        <p:grpSpPr>
          <a:xfrm>
            <a:off x="5004049" y="3701025"/>
            <a:ext cx="972107" cy="541155"/>
            <a:chOff x="5364089" y="3791699"/>
            <a:chExt cx="1137777" cy="721540"/>
          </a:xfrm>
        </p:grpSpPr>
        <p:sp>
          <p:nvSpPr>
            <p:cNvPr id="287" name="Rektangel 117"/>
            <p:cNvSpPr/>
            <p:nvPr/>
          </p:nvSpPr>
          <p:spPr>
            <a:xfrm>
              <a:off x="5364089" y="4006523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Evaluate this step</a:t>
              </a:r>
            </a:p>
          </p:txBody>
        </p:sp>
        <p:cxnSp>
          <p:nvCxnSpPr>
            <p:cNvPr id="288" name="Rak pil 147"/>
            <p:cNvCxnSpPr>
              <a:stCxn id="284" idx="2"/>
              <a:endCxn id="287" idx="0"/>
            </p:cNvCxnSpPr>
            <p:nvPr/>
          </p:nvCxnSpPr>
          <p:spPr>
            <a:xfrm>
              <a:off x="5869768" y="3791699"/>
              <a:ext cx="63210" cy="214824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89" name="Grupp 21"/>
          <p:cNvGrpSpPr/>
          <p:nvPr/>
        </p:nvGrpSpPr>
        <p:grpSpPr>
          <a:xfrm>
            <a:off x="5087814" y="4242181"/>
            <a:ext cx="685800" cy="403991"/>
            <a:chOff x="5475777" y="4513239"/>
            <a:chExt cx="914400" cy="538655"/>
          </a:xfrm>
        </p:grpSpPr>
        <p:sp>
          <p:nvSpPr>
            <p:cNvPr id="290" name="Beslut 119"/>
            <p:cNvSpPr/>
            <p:nvPr/>
          </p:nvSpPr>
          <p:spPr>
            <a:xfrm>
              <a:off x="5475777" y="4751920"/>
              <a:ext cx="914400" cy="299974"/>
            </a:xfrm>
            <a:prstGeom prst="flowChartDecision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OK</a:t>
              </a:r>
            </a:p>
          </p:txBody>
        </p:sp>
        <p:cxnSp>
          <p:nvCxnSpPr>
            <p:cNvPr id="291" name="Rak pil 149"/>
            <p:cNvCxnSpPr>
              <a:stCxn id="287" idx="2"/>
              <a:endCxn id="290" idx="0"/>
            </p:cNvCxnSpPr>
            <p:nvPr/>
          </p:nvCxnSpPr>
          <p:spPr>
            <a:xfrm flipH="1">
              <a:off x="5932977" y="4513239"/>
              <a:ext cx="7177" cy="238681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92" name="Grupp 33"/>
          <p:cNvGrpSpPr/>
          <p:nvPr/>
        </p:nvGrpSpPr>
        <p:grpSpPr>
          <a:xfrm>
            <a:off x="5980917" y="1726813"/>
            <a:ext cx="2154667" cy="216257"/>
            <a:chOff x="6581465" y="1159418"/>
            <a:chExt cx="2455031" cy="253358"/>
          </a:xfrm>
          <a:noFill/>
        </p:grpSpPr>
        <p:sp>
          <p:nvSpPr>
            <p:cNvPr id="293" name="Alternativ process 157">
              <a:hlinkClick r:id="" action="ppaction://hlinkshowjump?jump=nextslide"/>
            </p:cNvPr>
            <p:cNvSpPr/>
            <p:nvPr/>
          </p:nvSpPr>
          <p:spPr>
            <a:xfrm>
              <a:off x="6830940" y="1159418"/>
              <a:ext cx="2205556" cy="253358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  <a:hlinkClick r:id="" action="ppaction://noaction"/>
                </a:rPr>
                <a:t>supply\</a:t>
              </a:r>
              <a:r>
                <a:rPr lang="en-GB" sz="1200" kern="0" dirty="0" err="1">
                  <a:solidFill>
                    <a:prstClr val="black"/>
                  </a:solidFill>
                  <a:hlinkClick r:id="" action="ppaction://noaction"/>
                </a:rPr>
                <a:t>simu_supply.gms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294" name="Vinklad  163"/>
            <p:cNvCxnSpPr>
              <a:cxnSpLocks/>
              <a:stCxn id="293" idx="1"/>
              <a:endCxn id="252" idx="3"/>
            </p:cNvCxnSpPr>
            <p:nvPr/>
          </p:nvCxnSpPr>
          <p:spPr>
            <a:xfrm rot="10800000">
              <a:off x="6581465" y="1285962"/>
              <a:ext cx="249474" cy="136"/>
            </a:xfrm>
            <a:prstGeom prst="bentConnector3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96" name="Alternativ process 160"/>
          <p:cNvSpPr/>
          <p:nvPr/>
        </p:nvSpPr>
        <p:spPr>
          <a:xfrm>
            <a:off x="6296998" y="3208201"/>
            <a:ext cx="1935763" cy="401775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27000" tIns="27000" rIns="27000" bIns="27000" rtlCol="0" anchor="ctr"/>
          <a:lstStyle/>
          <a:p>
            <a:pPr algn="ctr" defTabSz="685800">
              <a:defRPr/>
            </a:pPr>
            <a:r>
              <a:rPr lang="en-GB" sz="1200" kern="0" dirty="0">
                <a:solidFill>
                  <a:prstClr val="black"/>
                </a:solidFill>
              </a:rPr>
              <a:t>supply\</a:t>
            </a:r>
            <a:r>
              <a:rPr lang="en-GB" sz="1200" kern="0" dirty="0" err="1">
                <a:solidFill>
                  <a:prstClr val="black"/>
                </a:solidFill>
              </a:rPr>
              <a:t>simu_market.gms</a:t>
            </a:r>
            <a:endParaRPr lang="en-GB" sz="1200" kern="0" dirty="0">
              <a:solidFill>
                <a:prstClr val="black"/>
              </a:solidFill>
            </a:endParaRPr>
          </a:p>
        </p:txBody>
      </p:sp>
      <p:cxnSp>
        <p:nvCxnSpPr>
          <p:cNvPr id="297" name="Vinklad  165"/>
          <p:cNvCxnSpPr>
            <a:stCxn id="296" idx="1"/>
            <a:endCxn id="284" idx="3"/>
          </p:cNvCxnSpPr>
          <p:nvPr/>
        </p:nvCxnSpPr>
        <p:spPr>
          <a:xfrm rot="10800000" flipV="1">
            <a:off x="5976156" y="3409088"/>
            <a:ext cx="320842" cy="101918"/>
          </a:xfrm>
          <a:prstGeom prst="bentConnector3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298" name="Grupp 36"/>
          <p:cNvGrpSpPr/>
          <p:nvPr/>
        </p:nvGrpSpPr>
        <p:grpSpPr>
          <a:xfrm>
            <a:off x="5857381" y="4335499"/>
            <a:ext cx="2237101" cy="631674"/>
            <a:chOff x="6537078" y="4641570"/>
            <a:chExt cx="2646816" cy="71814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99" name="Alternativ process 161"/>
            <p:cNvSpPr/>
            <p:nvPr/>
          </p:nvSpPr>
          <p:spPr>
            <a:xfrm>
              <a:off x="6978338" y="4641570"/>
              <a:ext cx="2205556" cy="377813"/>
            </a:xfrm>
            <a:prstGeom prst="flowChartAlternateProcess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 err="1">
                  <a:solidFill>
                    <a:prstClr val="black"/>
                  </a:solidFill>
                </a:rPr>
                <a:t>capmod</a:t>
              </a:r>
              <a:r>
                <a:rPr lang="en-GB" sz="1200" kern="0" dirty="0">
                  <a:solidFill>
                    <a:prstClr val="black"/>
                  </a:solidFill>
                </a:rPr>
                <a:t>\</a:t>
              </a:r>
              <a:r>
                <a:rPr lang="en-GB" sz="1200" kern="0" dirty="0" err="1">
                  <a:solidFill>
                    <a:prstClr val="black"/>
                  </a:solidFill>
                </a:rPr>
                <a:t>reports.gms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300" name="Vinklad  167"/>
            <p:cNvCxnSpPr>
              <a:stCxn id="299" idx="1"/>
              <a:endCxn id="317" idx="3"/>
            </p:cNvCxnSpPr>
            <p:nvPr/>
          </p:nvCxnSpPr>
          <p:spPr>
            <a:xfrm rot="10800000" flipV="1">
              <a:off x="6537078" y="4830476"/>
              <a:ext cx="441261" cy="529237"/>
            </a:xfrm>
            <a:prstGeom prst="bentConnector3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01" name="Grupp 25"/>
          <p:cNvGrpSpPr/>
          <p:nvPr/>
        </p:nvGrpSpPr>
        <p:grpSpPr>
          <a:xfrm>
            <a:off x="5430715" y="5131107"/>
            <a:ext cx="2485181" cy="728163"/>
            <a:chOff x="5932977" y="5698476"/>
            <a:chExt cx="3072843" cy="970884"/>
          </a:xfrm>
        </p:grpSpPr>
        <p:sp>
          <p:nvSpPr>
            <p:cNvPr id="302" name="Magnetskiva 159"/>
            <p:cNvSpPr/>
            <p:nvPr/>
          </p:nvSpPr>
          <p:spPr>
            <a:xfrm>
              <a:off x="7292965" y="5698476"/>
              <a:ext cx="1712855" cy="970884"/>
            </a:xfrm>
            <a:prstGeom prst="flowChartMagneticDisk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%</a:t>
              </a:r>
              <a:r>
                <a:rPr lang="en-GB" sz="1200" kern="0" dirty="0" err="1">
                  <a:solidFill>
                    <a:prstClr val="black"/>
                  </a:solidFill>
                </a:rPr>
                <a:t>resdir</a:t>
              </a:r>
              <a:r>
                <a:rPr lang="en-GB" sz="1200" kern="0" dirty="0">
                  <a:solidFill>
                    <a:prstClr val="black"/>
                  </a:solidFill>
                </a:rPr>
                <a:t>%\</a:t>
              </a:r>
              <a:r>
                <a:rPr lang="en-GB" sz="1200" kern="0" dirty="0" err="1">
                  <a:solidFill>
                    <a:prstClr val="black"/>
                  </a:solidFill>
                </a:rPr>
                <a:t>capmod</a:t>
              </a:r>
              <a:r>
                <a:rPr lang="en-GB" sz="1200" kern="0" dirty="0">
                  <a:solidFill>
                    <a:prstClr val="black"/>
                  </a:solidFill>
                </a:rPr>
                <a:t>\</a:t>
              </a:r>
              <a:br>
                <a:rPr lang="en-GB" sz="1200" kern="0" dirty="0">
                  <a:solidFill>
                    <a:prstClr val="black"/>
                  </a:solidFill>
                </a:rPr>
              </a:br>
              <a:r>
                <a:rPr lang="en-GB" sz="1200" kern="0" dirty="0" err="1">
                  <a:solidFill>
                    <a:prstClr val="black"/>
                  </a:solidFill>
                </a:rPr>
                <a:t>res_r_yyyyn.gdx</a:t>
              </a:r>
              <a:endParaRPr lang="en-GB" sz="12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303" name="Vinklad  169"/>
            <p:cNvCxnSpPr>
              <a:stCxn id="317" idx="2"/>
              <a:endCxn id="302" idx="1"/>
            </p:cNvCxnSpPr>
            <p:nvPr/>
          </p:nvCxnSpPr>
          <p:spPr>
            <a:xfrm rot="5400000" flipH="1" flipV="1">
              <a:off x="7023794" y="4607659"/>
              <a:ext cx="34781" cy="2216415"/>
            </a:xfrm>
            <a:prstGeom prst="bentConnector5">
              <a:avLst>
                <a:gd name="adj1" fmla="val -657255"/>
                <a:gd name="adj2" fmla="val 42581"/>
                <a:gd name="adj3" fmla="val 757255"/>
              </a:avLst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04" name="Grupp 26"/>
          <p:cNvGrpSpPr/>
          <p:nvPr/>
        </p:nvGrpSpPr>
        <p:grpSpPr>
          <a:xfrm>
            <a:off x="5087814" y="5157193"/>
            <a:ext cx="685800" cy="573206"/>
            <a:chOff x="5475777" y="5733256"/>
            <a:chExt cx="914400" cy="764274"/>
          </a:xfrm>
        </p:grpSpPr>
        <p:sp>
          <p:nvSpPr>
            <p:cNvPr id="305" name="Begränsare 158"/>
            <p:cNvSpPr/>
            <p:nvPr/>
          </p:nvSpPr>
          <p:spPr>
            <a:xfrm>
              <a:off x="5475777" y="6195778"/>
              <a:ext cx="914400" cy="301752"/>
            </a:xfrm>
            <a:prstGeom prst="flowChartTerminator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End</a:t>
              </a:r>
            </a:p>
          </p:txBody>
        </p:sp>
        <p:cxnSp>
          <p:nvCxnSpPr>
            <p:cNvPr id="306" name="Vinklad  172"/>
            <p:cNvCxnSpPr>
              <a:stCxn id="317" idx="2"/>
              <a:endCxn id="305" idx="0"/>
            </p:cNvCxnSpPr>
            <p:nvPr/>
          </p:nvCxnSpPr>
          <p:spPr>
            <a:xfrm rot="5400000">
              <a:off x="5701717" y="5964516"/>
              <a:ext cx="462522" cy="2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07" name="Grupp 32"/>
          <p:cNvGrpSpPr/>
          <p:nvPr/>
        </p:nvGrpSpPr>
        <p:grpSpPr>
          <a:xfrm>
            <a:off x="1115616" y="5520235"/>
            <a:ext cx="2492045" cy="285029"/>
            <a:chOff x="806314" y="6217964"/>
            <a:chExt cx="2767932" cy="286531"/>
          </a:xfrm>
        </p:grpSpPr>
        <p:sp>
          <p:nvSpPr>
            <p:cNvPr id="308" name="Alternativ process 179"/>
            <p:cNvSpPr/>
            <p:nvPr/>
          </p:nvSpPr>
          <p:spPr>
            <a:xfrm>
              <a:off x="806314" y="6217964"/>
              <a:ext cx="2349190" cy="286531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policy\</a:t>
              </a:r>
              <a:r>
                <a:rPr lang="en-GB" sz="1200" kern="0" dirty="0" err="1">
                  <a:solidFill>
                    <a:prstClr val="black"/>
                  </a:solidFill>
                </a:rPr>
                <a:t>calculate_premiums.gms</a:t>
              </a:r>
              <a:endParaRPr lang="en-GB" sz="105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309" name="Vinklad  181"/>
            <p:cNvCxnSpPr>
              <a:stCxn id="308" idx="3"/>
              <a:endCxn id="311" idx="1"/>
            </p:cNvCxnSpPr>
            <p:nvPr/>
          </p:nvCxnSpPr>
          <p:spPr>
            <a:xfrm flipV="1">
              <a:off x="3155504" y="6315480"/>
              <a:ext cx="418742" cy="45749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10" name="Grupp 14"/>
          <p:cNvGrpSpPr/>
          <p:nvPr/>
        </p:nvGrpSpPr>
        <p:grpSpPr>
          <a:xfrm>
            <a:off x="3607661" y="5265204"/>
            <a:ext cx="853333" cy="542055"/>
            <a:chOff x="3574245" y="5877272"/>
            <a:chExt cx="1137777" cy="722740"/>
          </a:xfrm>
        </p:grpSpPr>
        <p:sp>
          <p:nvSpPr>
            <p:cNvPr id="311" name="Rektangel 177"/>
            <p:cNvSpPr/>
            <p:nvPr/>
          </p:nvSpPr>
          <p:spPr>
            <a:xfrm>
              <a:off x="3574245" y="6093296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Apply policy</a:t>
              </a:r>
            </a:p>
          </p:txBody>
        </p:sp>
        <p:cxnSp>
          <p:nvCxnSpPr>
            <p:cNvPr id="312" name="Rak pil 188"/>
            <p:cNvCxnSpPr>
              <a:stCxn id="269" idx="2"/>
              <a:endCxn id="311" idx="0"/>
            </p:cNvCxnSpPr>
            <p:nvPr/>
          </p:nvCxnSpPr>
          <p:spPr>
            <a:xfrm>
              <a:off x="4071126" y="5877272"/>
              <a:ext cx="72008" cy="216024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13" name="Grupp 24"/>
          <p:cNvGrpSpPr/>
          <p:nvPr/>
        </p:nvGrpSpPr>
        <p:grpSpPr>
          <a:xfrm>
            <a:off x="4812267" y="1834826"/>
            <a:ext cx="325730" cy="2774468"/>
            <a:chOff x="5172369" y="1303433"/>
            <a:chExt cx="434307" cy="3699291"/>
          </a:xfrm>
        </p:grpSpPr>
        <p:cxnSp>
          <p:nvCxnSpPr>
            <p:cNvPr id="314" name="Vinklad  151"/>
            <p:cNvCxnSpPr>
              <a:stCxn id="290" idx="1"/>
              <a:endCxn id="252" idx="1"/>
            </p:cNvCxnSpPr>
            <p:nvPr/>
          </p:nvCxnSpPr>
          <p:spPr>
            <a:xfrm rot="10800000">
              <a:off x="5466751" y="1303433"/>
              <a:ext cx="105338" cy="3598474"/>
            </a:xfrm>
            <a:prstGeom prst="bentConnector3">
              <a:avLst>
                <a:gd name="adj1" fmla="val 317016"/>
              </a:avLst>
            </a:prstGeom>
            <a:noFill/>
            <a:ln w="25400" cap="flat" cmpd="sng" algn="ctr">
              <a:solidFill>
                <a:schemeClr val="accent2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15" name="textruta 199"/>
            <p:cNvSpPr txBox="1"/>
            <p:nvPr/>
          </p:nvSpPr>
          <p:spPr>
            <a:xfrm>
              <a:off x="5172369" y="4664169"/>
              <a:ext cx="434307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n-GB" sz="1050" kern="0" dirty="0">
                  <a:solidFill>
                    <a:prstClr val="black"/>
                  </a:solidFill>
                </a:rPr>
                <a:t>no</a:t>
              </a:r>
            </a:p>
          </p:txBody>
        </p:sp>
      </p:grpSp>
      <p:grpSp>
        <p:nvGrpSpPr>
          <p:cNvPr id="316" name="Grupp 22"/>
          <p:cNvGrpSpPr/>
          <p:nvPr/>
        </p:nvGrpSpPr>
        <p:grpSpPr>
          <a:xfrm>
            <a:off x="5004049" y="4574324"/>
            <a:ext cx="853333" cy="582869"/>
            <a:chOff x="5364089" y="4956097"/>
            <a:chExt cx="1137777" cy="777159"/>
          </a:xfrm>
        </p:grpSpPr>
        <p:sp>
          <p:nvSpPr>
            <p:cNvPr id="317" name="Rektangel 121"/>
            <p:cNvSpPr/>
            <p:nvPr/>
          </p:nvSpPr>
          <p:spPr>
            <a:xfrm>
              <a:off x="5364089" y="5226540"/>
              <a:ext cx="1137777" cy="506716"/>
            </a:xfrm>
            <a:prstGeom prst="rect">
              <a:avLst/>
            </a:prstGeom>
            <a:gradFill rotWithShape="1">
              <a:gsLst>
                <a:gs pos="0">
                  <a:srgbClr val="009900">
                    <a:tint val="50000"/>
                    <a:satMod val="300000"/>
                  </a:srgbClr>
                </a:gs>
                <a:gs pos="35000">
                  <a:srgbClr val="009900">
                    <a:tint val="37000"/>
                    <a:satMod val="300000"/>
                  </a:srgbClr>
                </a:gs>
                <a:gs pos="100000">
                  <a:srgbClr val="0099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9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Report</a:t>
              </a:r>
            </a:p>
          </p:txBody>
        </p:sp>
        <p:cxnSp>
          <p:nvCxnSpPr>
            <p:cNvPr id="318" name="Rak pil 153"/>
            <p:cNvCxnSpPr/>
            <p:nvPr/>
          </p:nvCxnSpPr>
          <p:spPr>
            <a:xfrm>
              <a:off x="5940150" y="5051894"/>
              <a:ext cx="72010" cy="174646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19" name="textruta 200"/>
            <p:cNvSpPr txBox="1"/>
            <p:nvPr/>
          </p:nvSpPr>
          <p:spPr>
            <a:xfrm>
              <a:off x="5964023" y="4956097"/>
              <a:ext cx="487741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n-GB" sz="1050" kern="0" dirty="0">
                  <a:solidFill>
                    <a:prstClr val="black"/>
                  </a:solidFill>
                </a:rPr>
                <a:t>yes</a:t>
              </a:r>
            </a:p>
          </p:txBody>
        </p:sp>
      </p:grpSp>
      <p:grpSp>
        <p:nvGrpSpPr>
          <p:cNvPr id="320" name="Grupp 34"/>
          <p:cNvGrpSpPr/>
          <p:nvPr/>
        </p:nvGrpSpPr>
        <p:grpSpPr>
          <a:xfrm>
            <a:off x="5976156" y="2279879"/>
            <a:ext cx="2376265" cy="250446"/>
            <a:chOff x="6575115" y="1896836"/>
            <a:chExt cx="2707520" cy="29341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21" name="Alternativ process 69"/>
            <p:cNvSpPr/>
            <p:nvPr/>
          </p:nvSpPr>
          <p:spPr>
            <a:xfrm>
              <a:off x="6830941" y="1896836"/>
              <a:ext cx="2451694" cy="293413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lIns="27000" tIns="27000" rIns="27000" bIns="27000" rtlCol="0" anchor="ctr"/>
            <a:lstStyle/>
            <a:p>
              <a:pPr algn="ctr" defTabSz="685800">
                <a:defRPr/>
              </a:pPr>
              <a:r>
                <a:rPr lang="en-GB" sz="1200" kern="0" dirty="0">
                  <a:solidFill>
                    <a:prstClr val="black"/>
                  </a:solidFill>
                </a:rPr>
                <a:t>policy\</a:t>
              </a:r>
              <a:r>
                <a:rPr lang="en-GB" sz="1200" kern="0" dirty="0" err="1">
                  <a:solidFill>
                    <a:prstClr val="black"/>
                  </a:solidFill>
                </a:rPr>
                <a:t>calculate_premiums.gms</a:t>
              </a:r>
              <a:endParaRPr lang="en-GB" sz="105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322" name="Vinklad  5"/>
            <p:cNvCxnSpPr>
              <a:stCxn id="321" idx="1"/>
              <a:endCxn id="281" idx="3"/>
            </p:cNvCxnSpPr>
            <p:nvPr/>
          </p:nvCxnSpPr>
          <p:spPr>
            <a:xfrm rot="10800000">
              <a:off x="6575115" y="2008143"/>
              <a:ext cx="255825" cy="35400"/>
            </a:xfrm>
            <a:prstGeom prst="bentConnector3">
              <a:avLst/>
            </a:prstGeom>
            <a:grpFill/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64CC7D2-3F4F-1043-9BDC-9327C4EE4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917" y="86789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dirty="0"/>
              <a:t>Technical implementation: CAPMOD load data</a:t>
            </a:r>
          </a:p>
        </p:txBody>
      </p:sp>
    </p:spTree>
    <p:extLst>
      <p:ext uri="{BB962C8B-B14F-4D97-AF65-F5344CB8AC3E}">
        <p14:creationId xmlns:p14="http://schemas.microsoft.com/office/powerpoint/2010/main" val="196221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2293E98-CBB9-144D-95AC-956B389F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2.2.1 in CAPMOD (2 min)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7B8CEE0-C437-1E47-B631-A497E9DED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“data” parameter is define in line ___</a:t>
            </a:r>
          </a:p>
          <a:p>
            <a:r>
              <a:rPr lang="en-GB" dirty="0"/>
              <a:t>The file </a:t>
            </a:r>
            <a:r>
              <a:rPr lang="en-GB" dirty="0" err="1"/>
              <a:t>load_sim_ini_gdx.gms</a:t>
            </a:r>
            <a:r>
              <a:rPr lang="en-GB" dirty="0"/>
              <a:t> is included in line __</a:t>
            </a:r>
          </a:p>
          <a:p>
            <a:pPr marL="0" indent="0">
              <a:buNone/>
            </a:pPr>
            <a:endParaRPr lang="en-GB" dirty="0"/>
          </a:p>
          <a:p>
            <a:endParaRPr lang="en-GB" i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D36801-5466-1B41-A139-49754D5E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E849-1D12-AF4F-B37F-CFB56503FBF2}" type="datetime1">
              <a:rPr lang="de-DE" smtClean="0"/>
              <a:t>18.09.22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D78478-7DAE-CE40-B78C-5449C07B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EA9911-F731-4943-9C9C-1308A980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99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29A45-7D28-4944-A313-AABBF566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Exercise 2.2.2 Load data file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3BB10A-82C0-904C-BE36-F46A8B32B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35564"/>
            <a:ext cx="7886700" cy="4351338"/>
          </a:xfrm>
        </p:spPr>
        <p:txBody>
          <a:bodyPr/>
          <a:lstStyle/>
          <a:p>
            <a:r>
              <a:rPr lang="en-GB" dirty="0"/>
              <a:t>Steps to do:</a:t>
            </a:r>
          </a:p>
          <a:p>
            <a:pPr lvl="1"/>
            <a:r>
              <a:rPr lang="en-GB" dirty="0"/>
              <a:t>Open GAMSIDE</a:t>
            </a:r>
          </a:p>
          <a:p>
            <a:pPr lvl="1"/>
            <a:r>
              <a:rPr lang="en-GB" dirty="0"/>
              <a:t>Create new project  in TS2020\CAPRI\gams folder</a:t>
            </a:r>
          </a:p>
          <a:p>
            <a:pPr lvl="1"/>
            <a:r>
              <a:rPr lang="en-GB" dirty="0"/>
              <a:t>Create a new gams file  .</a:t>
            </a:r>
            <a:r>
              <a:rPr lang="en-GB" dirty="0" err="1"/>
              <a:t>gms</a:t>
            </a:r>
            <a:endParaRPr lang="en-GB" dirty="0"/>
          </a:p>
          <a:p>
            <a:pPr lvl="1"/>
            <a:r>
              <a:rPr lang="en-GB" dirty="0"/>
              <a:t>Copy in the Code (see wiki)</a:t>
            </a:r>
          </a:p>
          <a:p>
            <a:pPr lvl="1"/>
            <a:r>
              <a:rPr lang="en-GB" dirty="0"/>
              <a:t>Run in GAMSIDE </a:t>
            </a:r>
          </a:p>
          <a:p>
            <a:r>
              <a:rPr lang="en-GB" dirty="0"/>
              <a:t>Fill out the quiz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DD6AC8-E7B0-0E46-9223-340F8F7F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18.09.22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E8D32D-EF6E-4446-AF7D-D6AF32E7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5C47CE-8BBF-EB4B-8364-314E2474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9</a:t>
            </a:fld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Folienzoom 7">
                <a:extLst>
                  <a:ext uri="{FF2B5EF4-FFF2-40B4-BE49-F238E27FC236}">
                    <a16:creationId xmlns:a16="http://schemas.microsoft.com/office/drawing/2014/main" id="{1644AE95-8993-C348-B12E-3396CD9CAA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3187691"/>
                  </p:ext>
                </p:extLst>
              </p:nvPr>
            </p:nvGraphicFramePr>
            <p:xfrm>
              <a:off x="5896390" y="1242167"/>
              <a:ext cx="1920000" cy="1440000"/>
            </p:xfrm>
            <a:graphic>
              <a:graphicData uri="http://schemas.microsoft.com/office/powerpoint/2016/slidezoom">
                <pslz:sldZm>
                  <pslz:sldZmObj sldId="3407" cId="3262260723">
                    <pslz:zmPr id="{42BB56F2-DCD2-5C42-8D0D-91E835E6F7A6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20000" cy="1440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Folien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644AE95-8993-C348-B12E-3396CD9CAA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96390" y="1242167"/>
                <a:ext cx="1920000" cy="1440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Folienzoom 9">
                <a:extLst>
                  <a:ext uri="{FF2B5EF4-FFF2-40B4-BE49-F238E27FC236}">
                    <a16:creationId xmlns:a16="http://schemas.microsoft.com/office/drawing/2014/main" id="{CF2E535D-C5FA-814F-A2C4-9DA8DB40BC1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86533090"/>
                  </p:ext>
                </p:extLst>
              </p:nvPr>
            </p:nvGraphicFramePr>
            <p:xfrm>
              <a:off x="5903844" y="3213618"/>
              <a:ext cx="1920000" cy="1440000"/>
            </p:xfrm>
            <a:graphic>
              <a:graphicData uri="http://schemas.microsoft.com/office/powerpoint/2016/slidezoom">
                <pslz:sldZm>
                  <pslz:sldZmObj sldId="3408" cId="795926886">
                    <pslz:zmPr id="{F4D0DCA2-00E3-374E-9612-2786A07938AD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20000" cy="14400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Folienzoom 9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CF2E535D-C5FA-814F-A2C4-9DA8DB40BC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03844" y="3213618"/>
                <a:ext cx="1920000" cy="14400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1176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740</Words>
  <Application>Microsoft Macintosh PowerPoint</Application>
  <PresentationFormat>Bildschirmpräsentation (4:3)</PresentationFormat>
  <Paragraphs>209</Paragraphs>
  <Slides>12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</vt:lpstr>
      <vt:lpstr>Dokument</vt:lpstr>
      <vt:lpstr>2.2. Data of the supply model</vt:lpstr>
      <vt:lpstr>Overview</vt:lpstr>
      <vt:lpstr>Didactic structure of the supply module </vt:lpstr>
      <vt:lpstr>Structure of the data cube </vt:lpstr>
      <vt:lpstr>That’s why! Equation in supply model</vt:lpstr>
      <vt:lpstr>Overview data matrix</vt:lpstr>
      <vt:lpstr>Technical implementation: CAPMOD load data</vt:lpstr>
      <vt:lpstr>Exercise 2.2.1 in CAPMOD (2 min)</vt:lpstr>
      <vt:lpstr>Exercise 2.2.2 Load data file</vt:lpstr>
      <vt:lpstr>Exercise 2.2.2</vt:lpstr>
      <vt:lpstr>New Project in GAMSIDE</vt:lpstr>
      <vt:lpstr>Code for exercise 2.2.2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CAPRI</dc:title>
  <dc:creator>Alex Gocht</dc:creator>
  <cp:lastModifiedBy>Alex Gocht</cp:lastModifiedBy>
  <cp:revision>81</cp:revision>
  <cp:lastPrinted>2022-09-18T14:20:06Z</cp:lastPrinted>
  <dcterms:created xsi:type="dcterms:W3CDTF">2020-09-07T10:57:57Z</dcterms:created>
  <dcterms:modified xsi:type="dcterms:W3CDTF">2022-09-18T14:24:38Z</dcterms:modified>
</cp:coreProperties>
</file>