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32" r:id="rId3"/>
    <p:sldId id="341" r:id="rId4"/>
    <p:sldId id="343" r:id="rId5"/>
    <p:sldId id="342" r:id="rId6"/>
    <p:sldId id="344" r:id="rId7"/>
    <p:sldId id="312" r:id="rId8"/>
    <p:sldId id="313" r:id="rId9"/>
    <p:sldId id="333" r:id="rId10"/>
    <p:sldId id="334" r:id="rId11"/>
    <p:sldId id="331" r:id="rId12"/>
    <p:sldId id="330" r:id="rId13"/>
    <p:sldId id="337" r:id="rId14"/>
    <p:sldId id="336" r:id="rId15"/>
    <p:sldId id="345" r:id="rId16"/>
    <p:sldId id="340" r:id="rId17"/>
    <p:sldId id="338" r:id="rId18"/>
    <p:sldId id="348" r:id="rId19"/>
    <p:sldId id="346" r:id="rId20"/>
    <p:sldId id="34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1"/>
    <p:restoredTop sz="94715"/>
  </p:normalViewPr>
  <p:slideViewPr>
    <p:cSldViewPr snapToGrid="0" snapToObjects="1">
      <p:cViewPr varScale="1">
        <p:scale>
          <a:sx n="119" d="100"/>
          <a:sy n="119" d="100"/>
        </p:scale>
        <p:origin x="208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7735-0A30-D54E-90FE-AF1848ED6D1C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F3B6-7F1E-1740-B9FF-1F6971655E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6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F3B6-7F1E-1740-B9FF-1F6971655E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7539"/>
            <a:ext cx="7772400" cy="1792423"/>
          </a:xfrm>
          <a:noFill/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8758-839B-FD48-8DF9-F6B6C3E3204F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1ECC5D-66E1-994D-8B0B-AC40DA1349DD}"/>
              </a:ext>
            </a:extLst>
          </p:cNvPr>
          <p:cNvGrpSpPr/>
          <p:nvPr userDrawn="1"/>
        </p:nvGrpSpPr>
        <p:grpSpPr>
          <a:xfrm>
            <a:off x="8227791" y="404665"/>
            <a:ext cx="564173" cy="595313"/>
            <a:chOff x="6249144" y="3861048"/>
            <a:chExt cx="611187" cy="595313"/>
          </a:xfrm>
          <a:solidFill>
            <a:srgbClr val="DCEBFA"/>
          </a:solidFill>
        </p:grpSpPr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D6F49095-07C9-D345-8CBF-98AC6327BB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0391" y="4248447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0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5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0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5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75570C70-CA07-6040-87F1-A66FA5ADA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9754" y="4119686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5"/>
                </a:cxn>
                <a:cxn ang="0">
                  <a:pos x="141" y="910"/>
                </a:cxn>
                <a:cxn ang="0">
                  <a:pos x="484" y="687"/>
                </a:cxn>
                <a:cxn ang="0">
                  <a:pos x="828" y="910"/>
                </a:cxn>
                <a:cxn ang="0">
                  <a:pos x="706" y="565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0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5"/>
                  </a:lnTo>
                  <a:lnTo>
                    <a:pt x="141" y="910"/>
                  </a:lnTo>
                  <a:lnTo>
                    <a:pt x="484" y="687"/>
                  </a:lnTo>
                  <a:lnTo>
                    <a:pt x="828" y="910"/>
                  </a:lnTo>
                  <a:lnTo>
                    <a:pt x="706" y="565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6D07A179-872D-174D-A650-117251E5BF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3861048"/>
              <a:ext cx="90577" cy="84169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44" y="345"/>
                </a:cxn>
                <a:cxn ang="0">
                  <a:pos x="0" y="345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6" y="689"/>
                </a:cxn>
                <a:cxn ang="0">
                  <a:pos x="832" y="911"/>
                </a:cxn>
                <a:cxn ang="0">
                  <a:pos x="710" y="567"/>
                </a:cxn>
                <a:cxn ang="0">
                  <a:pos x="974" y="345"/>
                </a:cxn>
                <a:cxn ang="0">
                  <a:pos x="629" y="345"/>
                </a:cxn>
                <a:cxn ang="0">
                  <a:pos x="486" y="0"/>
                </a:cxn>
              </a:cxnLst>
              <a:rect l="0" t="0" r="r" b="b"/>
              <a:pathLst>
                <a:path w="974" h="911">
                  <a:moveTo>
                    <a:pt x="486" y="0"/>
                  </a:moveTo>
                  <a:lnTo>
                    <a:pt x="344" y="345"/>
                  </a:lnTo>
                  <a:lnTo>
                    <a:pt x="0" y="345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6" y="689"/>
                  </a:lnTo>
                  <a:lnTo>
                    <a:pt x="832" y="911"/>
                  </a:lnTo>
                  <a:lnTo>
                    <a:pt x="710" y="567"/>
                  </a:lnTo>
                  <a:lnTo>
                    <a:pt x="974" y="345"/>
                  </a:lnTo>
                  <a:lnTo>
                    <a:pt x="629" y="345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352852F9-A85F-B140-BDB7-27A632C11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9144" y="4118292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4" y="688"/>
                </a:cxn>
                <a:cxn ang="0">
                  <a:pos x="828" y="911"/>
                </a:cxn>
                <a:cxn ang="0">
                  <a:pos x="706" y="567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1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4" y="688"/>
                  </a:lnTo>
                  <a:lnTo>
                    <a:pt x="828" y="911"/>
                  </a:lnTo>
                  <a:lnTo>
                    <a:pt x="706" y="567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A7D394B-3649-464A-8800-F2C8E331EC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4372192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6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6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901ED79-DD5C-DD43-B19D-6B6B7A174B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3992875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3"/>
                </a:cxn>
                <a:cxn ang="0">
                  <a:pos x="0" y="343"/>
                </a:cxn>
                <a:cxn ang="0">
                  <a:pos x="263" y="564"/>
                </a:cxn>
                <a:cxn ang="0">
                  <a:pos x="141" y="905"/>
                </a:cxn>
                <a:cxn ang="0">
                  <a:pos x="487" y="684"/>
                </a:cxn>
                <a:cxn ang="0">
                  <a:pos x="831" y="905"/>
                </a:cxn>
                <a:cxn ang="0">
                  <a:pos x="709" y="564"/>
                </a:cxn>
                <a:cxn ang="0">
                  <a:pos x="973" y="343"/>
                </a:cxn>
                <a:cxn ang="0">
                  <a:pos x="628" y="343"/>
                </a:cxn>
                <a:cxn ang="0">
                  <a:pos x="487" y="0"/>
                </a:cxn>
              </a:cxnLst>
              <a:rect l="0" t="0" r="r" b="b"/>
              <a:pathLst>
                <a:path w="973" h="905">
                  <a:moveTo>
                    <a:pt x="487" y="0"/>
                  </a:moveTo>
                  <a:lnTo>
                    <a:pt x="344" y="343"/>
                  </a:lnTo>
                  <a:lnTo>
                    <a:pt x="0" y="343"/>
                  </a:lnTo>
                  <a:lnTo>
                    <a:pt x="263" y="564"/>
                  </a:lnTo>
                  <a:lnTo>
                    <a:pt x="141" y="905"/>
                  </a:lnTo>
                  <a:lnTo>
                    <a:pt x="487" y="684"/>
                  </a:lnTo>
                  <a:lnTo>
                    <a:pt x="831" y="905"/>
                  </a:lnTo>
                  <a:lnTo>
                    <a:pt x="709" y="564"/>
                  </a:lnTo>
                  <a:lnTo>
                    <a:pt x="973" y="343"/>
                  </a:lnTo>
                  <a:lnTo>
                    <a:pt x="628" y="343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EF148EBC-A2DA-544B-A288-0DDC828C8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2946" y="3895886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3" y="909"/>
                </a:cxn>
                <a:cxn ang="0">
                  <a:pos x="488" y="687"/>
                </a:cxn>
                <a:cxn ang="0">
                  <a:pos x="834" y="909"/>
                </a:cxn>
                <a:cxn ang="0">
                  <a:pos x="712" y="565"/>
                </a:cxn>
                <a:cxn ang="0">
                  <a:pos x="976" y="344"/>
                </a:cxn>
                <a:cxn ang="0">
                  <a:pos x="631" y="344"/>
                </a:cxn>
                <a:cxn ang="0">
                  <a:pos x="488" y="0"/>
                </a:cxn>
              </a:cxnLst>
              <a:rect l="0" t="0" r="r" b="b"/>
              <a:pathLst>
                <a:path w="976" h="909">
                  <a:moveTo>
                    <a:pt x="488" y="0"/>
                  </a:moveTo>
                  <a:lnTo>
                    <a:pt x="346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3" y="909"/>
                  </a:lnTo>
                  <a:lnTo>
                    <a:pt x="488" y="687"/>
                  </a:lnTo>
                  <a:lnTo>
                    <a:pt x="834" y="909"/>
                  </a:lnTo>
                  <a:lnTo>
                    <a:pt x="712" y="565"/>
                  </a:lnTo>
                  <a:lnTo>
                    <a:pt x="976" y="344"/>
                  </a:lnTo>
                  <a:lnTo>
                    <a:pt x="631" y="344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7D13466F-12A5-CA49-908A-6EBE3C4C60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4246775"/>
              <a:ext cx="90577" cy="85841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7" y="689"/>
                </a:cxn>
                <a:cxn ang="0">
                  <a:pos x="832" y="911"/>
                </a:cxn>
                <a:cxn ang="0">
                  <a:pos x="711" y="567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11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7" y="689"/>
                  </a:lnTo>
                  <a:lnTo>
                    <a:pt x="832" y="911"/>
                  </a:lnTo>
                  <a:lnTo>
                    <a:pt x="711" y="567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DE569C5-0801-F149-A01E-053197ECD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4337354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2" y="905"/>
                </a:cxn>
                <a:cxn ang="0">
                  <a:pos x="488" y="684"/>
                </a:cxn>
                <a:cxn ang="0">
                  <a:pos x="834" y="905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0" y="343"/>
                </a:cxn>
                <a:cxn ang="0">
                  <a:pos x="488" y="0"/>
                </a:cxn>
              </a:cxnLst>
              <a:rect l="0" t="0" r="r" b="b"/>
              <a:pathLst>
                <a:path w="976" h="905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2" y="905"/>
                  </a:lnTo>
                  <a:lnTo>
                    <a:pt x="488" y="684"/>
                  </a:lnTo>
                  <a:lnTo>
                    <a:pt x="834" y="905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0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64C3BDF9-F023-6744-8299-9D2C1E859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9601" y="4337354"/>
              <a:ext cx="91971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3" y="906"/>
                </a:cxn>
                <a:cxn ang="0">
                  <a:pos x="488" y="685"/>
                </a:cxn>
                <a:cxn ang="0">
                  <a:pos x="834" y="906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1" y="343"/>
                </a:cxn>
                <a:cxn ang="0">
                  <a:pos x="488" y="0"/>
                </a:cxn>
              </a:cxnLst>
              <a:rect l="0" t="0" r="r" b="b"/>
              <a:pathLst>
                <a:path w="976" h="906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3" y="906"/>
                  </a:lnTo>
                  <a:lnTo>
                    <a:pt x="488" y="685"/>
                  </a:lnTo>
                  <a:lnTo>
                    <a:pt x="834" y="906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1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A587B9D-77F5-B64E-BA13-D463D49406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2064" y="3991203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1"/>
                </a:cxn>
                <a:cxn ang="0">
                  <a:pos x="0" y="341"/>
                </a:cxn>
                <a:cxn ang="0">
                  <a:pos x="261" y="562"/>
                </a:cxn>
                <a:cxn ang="0">
                  <a:pos x="141" y="904"/>
                </a:cxn>
                <a:cxn ang="0">
                  <a:pos x="483" y="683"/>
                </a:cxn>
                <a:cxn ang="0">
                  <a:pos x="826" y="904"/>
                </a:cxn>
                <a:cxn ang="0">
                  <a:pos x="704" y="562"/>
                </a:cxn>
                <a:cxn ang="0">
                  <a:pos x="967" y="341"/>
                </a:cxn>
                <a:cxn ang="0">
                  <a:pos x="624" y="341"/>
                </a:cxn>
                <a:cxn ang="0">
                  <a:pos x="483" y="0"/>
                </a:cxn>
              </a:cxnLst>
              <a:rect l="0" t="0" r="r" b="b"/>
              <a:pathLst>
                <a:path w="967" h="904">
                  <a:moveTo>
                    <a:pt x="483" y="0"/>
                  </a:moveTo>
                  <a:lnTo>
                    <a:pt x="342" y="341"/>
                  </a:lnTo>
                  <a:lnTo>
                    <a:pt x="0" y="341"/>
                  </a:lnTo>
                  <a:lnTo>
                    <a:pt x="261" y="562"/>
                  </a:lnTo>
                  <a:lnTo>
                    <a:pt x="141" y="904"/>
                  </a:lnTo>
                  <a:lnTo>
                    <a:pt x="483" y="683"/>
                  </a:lnTo>
                  <a:lnTo>
                    <a:pt x="826" y="904"/>
                  </a:lnTo>
                  <a:lnTo>
                    <a:pt x="704" y="562"/>
                  </a:lnTo>
                  <a:lnTo>
                    <a:pt x="967" y="341"/>
                  </a:lnTo>
                  <a:lnTo>
                    <a:pt x="624" y="341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AD25EFB7-4426-0047-861C-7BC634B2EF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3895886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1" y="909"/>
                </a:cxn>
                <a:cxn ang="0">
                  <a:pos x="487" y="687"/>
                </a:cxn>
                <a:cxn ang="0">
                  <a:pos x="832" y="909"/>
                </a:cxn>
                <a:cxn ang="0">
                  <a:pos x="711" y="565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09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1" y="909"/>
                  </a:lnTo>
                  <a:lnTo>
                    <a:pt x="487" y="687"/>
                  </a:lnTo>
                  <a:lnTo>
                    <a:pt x="832" y="909"/>
                  </a:lnTo>
                  <a:lnTo>
                    <a:pt x="711" y="565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</p:grpSp>
      <p:sp>
        <p:nvSpPr>
          <p:cNvPr id="20" name="Rectangle 39">
            <a:extLst>
              <a:ext uri="{FF2B5EF4-FFF2-40B4-BE49-F238E27FC236}">
                <a16:creationId xmlns:a16="http://schemas.microsoft.com/office/drawing/2014/main" id="{D48202FE-6F51-5E46-B135-212AA58421B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307670" y="629995"/>
            <a:ext cx="400050" cy="153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de-DE" sz="1000" b="1" i="1" dirty="0">
                <a:solidFill>
                  <a:srgbClr val="F0F8FF"/>
                </a:solidFill>
              </a:rPr>
              <a:t>CAPRI</a:t>
            </a:r>
            <a:endParaRPr lang="en-GB" altLang="de-DE" dirty="0">
              <a:solidFill>
                <a:srgbClr val="F0F8FF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1CFDCE-186B-9546-8E8E-935D4488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9" y="404664"/>
            <a:ext cx="1658938" cy="6429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1456987-8A5C-0B48-82AA-9390613F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8" y="404665"/>
            <a:ext cx="6492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5CAD-F57C-6D44-9351-F3ECE0A826F7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27DE-0B8E-614A-BB01-D1C6D5B4D99E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84B3-2AF3-2549-B850-B8647F462601}" type="datetime1">
              <a:rPr lang="de-DE" smtClean="0"/>
              <a:t>18.09.22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8D3D-C65A-5A4A-89D7-585CBA00F88A}" type="datetime1">
              <a:rPr lang="de-DE" smtClean="0"/>
              <a:t>18.09.22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884E-0560-804D-8ED7-2876C924719A}" type="datetime1">
              <a:rPr lang="de-DE" smtClean="0"/>
              <a:t>18.09.22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8F52-7762-4C42-B224-126D94E0AAAB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E849-1D12-AF4F-B37F-CFB56503FBF2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7860EA-5F04-E349-80F0-2BAC060F072D}"/>
              </a:ext>
            </a:extLst>
          </p:cNvPr>
          <p:cNvSpPr/>
          <p:nvPr userDrawn="1"/>
        </p:nvSpPr>
        <p:spPr>
          <a:xfrm>
            <a:off x="0" y="0"/>
            <a:ext cx="9144000" cy="1510747"/>
          </a:xfrm>
          <a:prstGeom prst="rect">
            <a:avLst/>
          </a:prstGeom>
          <a:solidFill>
            <a:srgbClr val="29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9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73A2-F240-A945-B6A6-222CBC14BB5D}" type="datetime1">
              <a:rPr lang="de-DE" smtClean="0"/>
              <a:t>18.09.22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DF5D-CA9B-014E-B300-26A576ABF25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9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CEBF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4DA16-63DD-0346-9B2E-484D4021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1.2 GUI: Policy editor/Run/Exploiter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E7BD3D-8D8E-0E4B-8A65-7C9916E1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16" y="3602038"/>
            <a:ext cx="8217568" cy="1655762"/>
          </a:xfrm>
        </p:spPr>
        <p:txBody>
          <a:bodyPr>
            <a:normAutofit/>
          </a:bodyPr>
          <a:lstStyle/>
          <a:p>
            <a:r>
              <a:rPr lang="en-GB" dirty="0"/>
              <a:t>Alexander Gocht</a:t>
            </a:r>
            <a:endParaRPr lang="en-GB" sz="1600" dirty="0"/>
          </a:p>
          <a:p>
            <a:endParaRPr lang="en-GB" sz="1600" dirty="0"/>
          </a:p>
          <a:p>
            <a:r>
              <a:rPr lang="en-GB" sz="1600" i="1" dirty="0"/>
              <a:t>Thünen Institute, Braunschweig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8432" y="324853"/>
            <a:ext cx="2658979" cy="10226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8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D4B80E8-A108-746E-C363-D7597F4C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440"/>
            <a:ext cx="9144000" cy="57275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E84405-CE1E-6643-A14E-B80A01E7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Review: Policy Editor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CE6E3A-2578-5246-AE55-3DC92627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8D3D-C65A-5A4A-89D7-585CBA00F88A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9DE3F7-EB41-1F4D-A424-616AD005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10</a:t>
            </a:fld>
            <a:endParaRPr lang="en-GB"/>
          </a:p>
        </p:txBody>
      </p:sp>
      <p:sp>
        <p:nvSpPr>
          <p:cNvPr id="7" name="Legende mit Linie 2 4">
            <a:extLst>
              <a:ext uri="{FF2B5EF4-FFF2-40B4-BE49-F238E27FC236}">
                <a16:creationId xmlns:a16="http://schemas.microsoft.com/office/drawing/2014/main" id="{7673865E-88B4-CA4A-9F5E-16D320FA5247}"/>
              </a:ext>
            </a:extLst>
          </p:cNvPr>
          <p:cNvSpPr/>
          <p:nvPr/>
        </p:nvSpPr>
        <p:spPr>
          <a:xfrm>
            <a:off x="5887795" y="5796466"/>
            <a:ext cx="2194560" cy="639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958"/>
              <a:gd name="adj6" fmla="val -138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Now available for Run Scenario</a:t>
            </a:r>
          </a:p>
        </p:txBody>
      </p:sp>
      <p:sp>
        <p:nvSpPr>
          <p:cNvPr id="8" name="Legende mit Linie 2 6">
            <a:extLst>
              <a:ext uri="{FF2B5EF4-FFF2-40B4-BE49-F238E27FC236}">
                <a16:creationId xmlns:a16="http://schemas.microsoft.com/office/drawing/2014/main" id="{E8328BD8-84D1-BD4F-826B-46797D823EE9}"/>
              </a:ext>
            </a:extLst>
          </p:cNvPr>
          <p:cNvSpPr/>
          <p:nvPr/>
        </p:nvSpPr>
        <p:spPr>
          <a:xfrm>
            <a:off x="6115050" y="2631632"/>
            <a:ext cx="2194560" cy="10006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5607"/>
              <a:gd name="adj6" fmla="val -98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tags in the file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can use them for search again</a:t>
            </a:r>
            <a:endParaRPr lang="en-GB" sz="1400" dirty="0"/>
          </a:p>
        </p:txBody>
      </p:sp>
      <p:sp>
        <p:nvSpPr>
          <p:cNvPr id="10" name="Legende mit Linie 2 4">
            <a:extLst>
              <a:ext uri="{FF2B5EF4-FFF2-40B4-BE49-F238E27FC236}">
                <a16:creationId xmlns:a16="http://schemas.microsoft.com/office/drawing/2014/main" id="{F9C3C00E-3F6B-F1A5-DCF8-DE4A0B4A54BE}"/>
              </a:ext>
            </a:extLst>
          </p:cNvPr>
          <p:cNvSpPr/>
          <p:nvPr/>
        </p:nvSpPr>
        <p:spPr>
          <a:xfrm>
            <a:off x="6115050" y="4115667"/>
            <a:ext cx="2194560" cy="639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193"/>
              <a:gd name="adj6" fmla="val -59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Baseline policy</a:t>
            </a:r>
          </a:p>
        </p:txBody>
      </p:sp>
      <p:sp>
        <p:nvSpPr>
          <p:cNvPr id="11" name="Legende mit Linie 2 4">
            <a:extLst>
              <a:ext uri="{FF2B5EF4-FFF2-40B4-BE49-F238E27FC236}">
                <a16:creationId xmlns:a16="http://schemas.microsoft.com/office/drawing/2014/main" id="{35E9C01F-C31F-1A0C-3281-609C14DF9DA8}"/>
              </a:ext>
            </a:extLst>
          </p:cNvPr>
          <p:cNvSpPr/>
          <p:nvPr/>
        </p:nvSpPr>
        <p:spPr>
          <a:xfrm>
            <a:off x="6065968" y="4982843"/>
            <a:ext cx="2194560" cy="639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910"/>
              <a:gd name="adj6" fmla="val -90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162258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E351AC6-57A2-5F18-90F9-260530B6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99"/>
            <a:ext cx="9144000" cy="54291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2637C5-BCB8-9647-860E-C369F069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GUI: Run the new scenario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B061A-FFDE-6B48-B855-6D30E8E1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67111-DFC5-C84B-A09F-3847840E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181988-EF96-5C40-B96B-7308C57B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11</a:t>
            </a:fld>
            <a:endParaRPr lang="en-GB"/>
          </a:p>
        </p:txBody>
      </p:sp>
      <p:sp>
        <p:nvSpPr>
          <p:cNvPr id="8" name="Legende mit Linie 2 15">
            <a:extLst>
              <a:ext uri="{FF2B5EF4-FFF2-40B4-BE49-F238E27FC236}">
                <a16:creationId xmlns:a16="http://schemas.microsoft.com/office/drawing/2014/main" id="{67AE8D27-D66A-D84D-B032-5784A6E6F29A}"/>
              </a:ext>
            </a:extLst>
          </p:cNvPr>
          <p:cNvSpPr/>
          <p:nvPr/>
        </p:nvSpPr>
        <p:spPr>
          <a:xfrm>
            <a:off x="7218126" y="1646237"/>
            <a:ext cx="1645920" cy="750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343"/>
              <a:gd name="adj6" fmla="val -109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You can select a scenario file created and stored in </a:t>
            </a:r>
            <a:r>
              <a:rPr lang="en-US" sz="1050" dirty="0" err="1"/>
              <a:t>userScen</a:t>
            </a:r>
            <a:endParaRPr lang="en-GB" sz="1050" dirty="0"/>
          </a:p>
        </p:txBody>
      </p:sp>
      <p:sp>
        <p:nvSpPr>
          <p:cNvPr id="11" name="Legende mit Linie 2 19">
            <a:extLst>
              <a:ext uri="{FF2B5EF4-FFF2-40B4-BE49-F238E27FC236}">
                <a16:creationId xmlns:a16="http://schemas.microsoft.com/office/drawing/2014/main" id="{B0CCBC9A-4138-0143-A5F1-7094E99A3EE0}"/>
              </a:ext>
            </a:extLst>
          </p:cNvPr>
          <p:cNvSpPr/>
          <p:nvPr/>
        </p:nvSpPr>
        <p:spPr>
          <a:xfrm>
            <a:off x="7076958" y="4723893"/>
            <a:ext cx="1645920" cy="9757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933"/>
              <a:gd name="adj6" fmla="val -108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Mouse over reveals the gams file executed, the include file with the options and the output file(s)</a:t>
            </a:r>
            <a:endParaRPr lang="en-GB" sz="1050" dirty="0"/>
          </a:p>
        </p:txBody>
      </p:sp>
      <p:sp>
        <p:nvSpPr>
          <p:cNvPr id="13" name="Legende mit Linie 3 21">
            <a:extLst>
              <a:ext uri="{FF2B5EF4-FFF2-40B4-BE49-F238E27FC236}">
                <a16:creationId xmlns:a16="http://schemas.microsoft.com/office/drawing/2014/main" id="{A67DADA3-C688-824A-9AC8-D10E356AF2B1}"/>
              </a:ext>
            </a:extLst>
          </p:cNvPr>
          <p:cNvSpPr/>
          <p:nvPr/>
        </p:nvSpPr>
        <p:spPr>
          <a:xfrm>
            <a:off x="1940334" y="2986290"/>
            <a:ext cx="1179990" cy="171219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891"/>
              <a:gd name="adj8" fmla="val 258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Right mouse click: console output</a:t>
            </a:r>
          </a:p>
          <a:p>
            <a:pPr marL="171450" indent="-171450">
              <a:buFont typeface="+mj-lt"/>
              <a:buAutoNum type="arabicPeriod"/>
            </a:pPr>
            <a:r>
              <a:rPr lang="en-GB" sz="900" dirty="0"/>
              <a:t>Open GAMS file with defined editor in settings </a:t>
            </a:r>
          </a:p>
          <a:p>
            <a:pPr marL="171450" indent="-171450">
              <a:buFont typeface="+mj-lt"/>
              <a:buAutoNum type="arabicPeriod"/>
            </a:pPr>
            <a:r>
              <a:rPr lang="en-GB" sz="900" dirty="0"/>
              <a:t>Open listing file</a:t>
            </a:r>
          </a:p>
          <a:p>
            <a:pPr marL="171450" indent="-171450">
              <a:buFont typeface="+mj-lt"/>
              <a:buAutoNum type="arabicPeriod"/>
            </a:pPr>
            <a:r>
              <a:rPr lang="en-GB" sz="900" dirty="0"/>
              <a:t>Open include File</a:t>
            </a:r>
          </a:p>
          <a:p>
            <a:pPr marL="171450" indent="-171450">
              <a:buFont typeface="+mj-lt"/>
              <a:buAutoNum type="arabicPeriod"/>
            </a:pPr>
            <a:r>
              <a:rPr lang="en-GB" sz="900" dirty="0"/>
              <a:t>Break of printout to console</a:t>
            </a:r>
          </a:p>
        </p:txBody>
      </p:sp>
    </p:spTree>
    <p:extLst>
      <p:ext uri="{BB962C8B-B14F-4D97-AF65-F5344CB8AC3E}">
        <p14:creationId xmlns:p14="http://schemas.microsoft.com/office/powerpoint/2010/main" val="348441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GUI: Stop the GAMS process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6835" t="1941" r="43842" b="39219"/>
          <a:stretch/>
        </p:blipFill>
        <p:spPr>
          <a:xfrm>
            <a:off x="4728735" y="1338187"/>
            <a:ext cx="3786615" cy="31811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7000" t="14067" r="36251" b="26609"/>
          <a:stretch/>
        </p:blipFill>
        <p:spPr>
          <a:xfrm>
            <a:off x="2562853" y="3715622"/>
            <a:ext cx="6376448" cy="2790281"/>
          </a:xfrm>
          <a:prstGeom prst="rect">
            <a:avLst/>
          </a:prstGeom>
        </p:spPr>
      </p:pic>
      <p:sp>
        <p:nvSpPr>
          <p:cNvPr id="5" name="Legende mit Linie 1 4"/>
          <p:cNvSpPr/>
          <p:nvPr/>
        </p:nvSpPr>
        <p:spPr>
          <a:xfrm>
            <a:off x="137590" y="3300248"/>
            <a:ext cx="2338803" cy="1423249"/>
          </a:xfrm>
          <a:prstGeom prst="borderCallout1">
            <a:avLst>
              <a:gd name="adj1" fmla="val 50850"/>
              <a:gd name="adj2" fmla="val 101994"/>
              <a:gd name="adj3" fmla="val 143708"/>
              <a:gd name="adj4" fmla="val 258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Sends stop signal to GAMS</a:t>
            </a:r>
          </a:p>
          <a:p>
            <a:pPr algn="ctr"/>
            <a:r>
              <a:rPr lang="en-AU" sz="1600" dirty="0"/>
              <a:t>GAMS process stops when a model is called, that can take time</a:t>
            </a:r>
          </a:p>
        </p:txBody>
      </p:sp>
      <p:sp>
        <p:nvSpPr>
          <p:cNvPr id="7" name="Legende mit Linie 1 6"/>
          <p:cNvSpPr/>
          <p:nvPr/>
        </p:nvSpPr>
        <p:spPr>
          <a:xfrm>
            <a:off x="1661160" y="1774775"/>
            <a:ext cx="2509083" cy="1210163"/>
          </a:xfrm>
          <a:prstGeom prst="borderCallout1">
            <a:avLst>
              <a:gd name="adj1" fmla="val 50850"/>
              <a:gd name="adj2" fmla="val 101994"/>
              <a:gd name="adj3" fmla="val 27340"/>
              <a:gd name="adj4" fmla="val 144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Kill by hand</a:t>
            </a:r>
          </a:p>
          <a:p>
            <a:pPr algn="ctr"/>
            <a:r>
              <a:rPr lang="en-AU" sz="2000" dirty="0"/>
              <a:t>or close the </a:t>
            </a:r>
            <a:r>
              <a:rPr lang="en-AU" sz="2000" dirty="0" err="1"/>
              <a:t>cmd</a:t>
            </a:r>
            <a:r>
              <a:rPr lang="en-AU" sz="2000" dirty="0"/>
              <a:t> of the GUI</a:t>
            </a:r>
          </a:p>
        </p:txBody>
      </p:sp>
    </p:spTree>
    <p:extLst>
      <p:ext uri="{BB962C8B-B14F-4D97-AF65-F5344CB8AC3E}">
        <p14:creationId xmlns:p14="http://schemas.microsoft.com/office/powerpoint/2010/main" val="69787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19F8B-948A-AB4F-8D04-01536C2C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929"/>
            <a:ext cx="7886700" cy="1325563"/>
          </a:xfrm>
        </p:spPr>
        <p:txBody>
          <a:bodyPr/>
          <a:lstStyle/>
          <a:p>
            <a:r>
              <a:rPr lang="en-GB" dirty="0"/>
              <a:t>1.2 GUI: Exploit results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A9A5FD-F09B-8B49-B92B-0A2E8050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0620" y="6272268"/>
            <a:ext cx="2057400" cy="365125"/>
          </a:xfrm>
        </p:spPr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586256-A8FE-2548-8E81-0FD8FDAA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0920" y="6272268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910874-1F09-9646-8FAF-C4631744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920" y="6272268"/>
            <a:ext cx="2057400" cy="365125"/>
          </a:xfrm>
        </p:spPr>
        <p:txBody>
          <a:bodyPr/>
          <a:lstStyle/>
          <a:p>
            <a:fld id="{CF21DF5D-CA9B-014E-B300-26A576ABF25F}" type="slidenum">
              <a:rPr lang="en-GB" smtClean="0"/>
              <a:t>13</a:t>
            </a:fld>
            <a:endParaRPr lang="en-GB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62F8A226-066E-1A4D-97CD-E41215B50F34}"/>
              </a:ext>
            </a:extLst>
          </p:cNvPr>
          <p:cNvSpPr>
            <a:spLocks noGrp="1"/>
          </p:cNvSpPr>
          <p:nvPr/>
        </p:nvSpPr>
        <p:spPr>
          <a:xfrm>
            <a:off x="2139746" y="1901190"/>
            <a:ext cx="1395413" cy="650875"/>
          </a:xfrm>
          <a:prstGeom prst="borderCallout1">
            <a:avLst>
              <a:gd name="adj1" fmla="val 51864"/>
              <a:gd name="adj2" fmla="val -344"/>
              <a:gd name="adj3" fmla="val 70796"/>
              <a:gd name="adj4" fmla="val -50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100" dirty="0"/>
              <a:t>Reset user views in exploitation viewer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5F9607-1528-C348-BDE0-5073BDD6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7" t="11615" r="58893" b="75458"/>
          <a:stretch/>
        </p:blipFill>
        <p:spPr>
          <a:xfrm>
            <a:off x="555567" y="1918966"/>
            <a:ext cx="869067" cy="7179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EB4650-DA9B-8C43-8617-5175951E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1" t="11048" r="12469" b="29646"/>
          <a:stretch/>
        </p:blipFill>
        <p:spPr>
          <a:xfrm>
            <a:off x="539019" y="2828665"/>
            <a:ext cx="6881149" cy="3026780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8F29401-4460-B04B-893C-0DA5F7B34136}"/>
              </a:ext>
            </a:extLst>
          </p:cNvPr>
          <p:cNvSpPr txBox="1">
            <a:spLocks/>
          </p:cNvSpPr>
          <p:nvPr/>
        </p:nvSpPr>
        <p:spPr>
          <a:xfrm>
            <a:off x="4336479" y="2048790"/>
            <a:ext cx="1395714" cy="650052"/>
          </a:xfrm>
          <a:prstGeom prst="borderCallout1">
            <a:avLst>
              <a:gd name="adj1" fmla="val 51864"/>
              <a:gd name="adj2" fmla="val -344"/>
              <a:gd name="adj3" fmla="val 195892"/>
              <a:gd name="adj4" fmla="val -8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100" dirty="0"/>
              <a:t>Filter regions 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FE80F03-7CBE-E945-B79A-2399297182EA}"/>
              </a:ext>
            </a:extLst>
          </p:cNvPr>
          <p:cNvSpPr txBox="1">
            <a:spLocks/>
          </p:cNvSpPr>
          <p:nvPr/>
        </p:nvSpPr>
        <p:spPr>
          <a:xfrm>
            <a:off x="7041097" y="1918966"/>
            <a:ext cx="1395714" cy="650052"/>
          </a:xfrm>
          <a:prstGeom prst="borderCallout1">
            <a:avLst>
              <a:gd name="adj1" fmla="val 51864"/>
              <a:gd name="adj2" fmla="val -344"/>
              <a:gd name="adj3" fmla="val 195892"/>
              <a:gd name="adj4" fmla="val -8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100" dirty="0"/>
              <a:t>Alternative Scenario Name</a:t>
            </a: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D3539D91-0D9E-7E44-A3C7-84BEA3B2671D}"/>
              </a:ext>
            </a:extLst>
          </p:cNvPr>
          <p:cNvSpPr txBox="1">
            <a:spLocks/>
          </p:cNvSpPr>
          <p:nvPr/>
        </p:nvSpPr>
        <p:spPr>
          <a:xfrm>
            <a:off x="6279097" y="4342055"/>
            <a:ext cx="1395714" cy="650052"/>
          </a:xfrm>
          <a:prstGeom prst="borderCallout1">
            <a:avLst>
              <a:gd name="adj1" fmla="val 51864"/>
              <a:gd name="adj2" fmla="val -344"/>
              <a:gd name="adj3" fmla="val 195892"/>
              <a:gd name="adj4" fmla="val -8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100" dirty="0"/>
              <a:t>Load in GDX Viewer of GGIG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193DA5F1-CA6E-2A4E-8ACF-FD2A8E6F3494}"/>
              </a:ext>
            </a:extLst>
          </p:cNvPr>
          <p:cNvSpPr txBox="1">
            <a:spLocks/>
          </p:cNvSpPr>
          <p:nvPr/>
        </p:nvSpPr>
        <p:spPr>
          <a:xfrm>
            <a:off x="1934732" y="4916931"/>
            <a:ext cx="1395714" cy="650052"/>
          </a:xfrm>
          <a:prstGeom prst="borderCallout1">
            <a:avLst>
              <a:gd name="adj1" fmla="val 50974"/>
              <a:gd name="adj2" fmla="val 100416"/>
              <a:gd name="adj3" fmla="val 108644"/>
              <a:gd name="adj4" fmla="val 16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100" dirty="0"/>
              <a:t>Load into scenario result exploiter</a:t>
            </a:r>
          </a:p>
        </p:txBody>
      </p:sp>
    </p:spTree>
    <p:extLst>
      <p:ext uri="{BB962C8B-B14F-4D97-AF65-F5344CB8AC3E}">
        <p14:creationId xmlns:p14="http://schemas.microsoft.com/office/powerpoint/2010/main" val="415488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F134B-D973-8E4D-9986-2C1A8BB2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1.2 Exercise, Part A (all)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E6519D-AB69-3942-ACA7-E22363F57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 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Save a baseline scenario </a:t>
            </a:r>
            <a:r>
              <a:rPr lang="en-GB" dirty="0">
                <a:solidFill>
                  <a:srgbClr val="FF0000"/>
                </a:solidFill>
              </a:rPr>
              <a:t>without</a:t>
            </a:r>
            <a:r>
              <a:rPr lang="en-GB" dirty="0"/>
              <a:t> changes as “TS2022_ref” with the policy editor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Modify the soft wheat yield scenario assuming an exogenous yield increase of 30% (don’t forget the here also the baseline needs to be included)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Save the new scenario under “TS2022_myyieldshock30”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 the new files in “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pol_input\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userScen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\”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2E28C-AC19-4C45-8547-C463A60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7D4B8-BF6D-914C-9564-79C57B07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C6414-79EA-8549-93D7-D4DCFC9F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589A8-3066-10C5-D33F-0542BF14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6" y="-60961"/>
            <a:ext cx="7886700" cy="1325563"/>
          </a:xfrm>
        </p:spPr>
        <p:txBody>
          <a:bodyPr/>
          <a:lstStyle/>
          <a:p>
            <a:r>
              <a:rPr lang="en-GB" dirty="0"/>
              <a:t>Results: Part 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3B81DE-448A-6471-95D3-6568949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51D47-DF7D-B031-66A5-569045EF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78015-D8DA-D390-5D19-252169EF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15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1A8706-0495-D36E-CFC8-CB777794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4" y="1031168"/>
            <a:ext cx="8775700" cy="1625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A5560B-6587-89C1-D021-985E1493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6" y="2867587"/>
            <a:ext cx="4405194" cy="35123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D4935E-5C5A-7BEA-723A-50762EBDC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89582"/>
            <a:ext cx="4405194" cy="3490377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37FA9DF-23BA-1616-7008-49A91FB074AB}"/>
              </a:ext>
            </a:extLst>
          </p:cNvPr>
          <p:cNvCxnSpPr/>
          <p:nvPr/>
        </p:nvCxnSpPr>
        <p:spPr>
          <a:xfrm flipH="1">
            <a:off x="2033195" y="2043790"/>
            <a:ext cx="652855" cy="1161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6F2C988-EA15-EAAF-99C1-635288611905}"/>
              </a:ext>
            </a:extLst>
          </p:cNvPr>
          <p:cNvCxnSpPr/>
          <p:nvPr/>
        </p:nvCxnSpPr>
        <p:spPr>
          <a:xfrm>
            <a:off x="4227755" y="2528047"/>
            <a:ext cx="1323191" cy="24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0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F134B-D973-8E4D-9986-2C1A8BB2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5. Exercise 1.2, Part B (all)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E6519D-AB69-3942-ACA7-E22363F57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500" dirty="0"/>
              <a:t>Part 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dirty="0"/>
              <a:t>Start running </a:t>
            </a:r>
            <a:r>
              <a:rPr lang="en-GB" sz="2500" dirty="0">
                <a:solidFill>
                  <a:srgbClr val="FF0000"/>
                </a:solidFill>
              </a:rPr>
              <a:t>without</a:t>
            </a:r>
            <a:r>
              <a:rPr lang="en-GB" sz="2500" dirty="0"/>
              <a:t> market module for </a:t>
            </a:r>
            <a:r>
              <a:rPr lang="en-GB" sz="2500" dirty="0">
                <a:solidFill>
                  <a:srgbClr val="FF0000"/>
                </a:solidFill>
              </a:rPr>
              <a:t>Germany</a:t>
            </a:r>
            <a:r>
              <a:rPr lang="en-GB" sz="2500" dirty="0"/>
              <a:t> 2030 Base year 2012 scenario “TS2022_ref” (2 min.)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dirty="0"/>
              <a:t>Start running </a:t>
            </a:r>
            <a:r>
              <a:rPr lang="en-GB" sz="2500" dirty="0">
                <a:solidFill>
                  <a:srgbClr val="FF0000"/>
                </a:solidFill>
              </a:rPr>
              <a:t>without</a:t>
            </a:r>
            <a:r>
              <a:rPr lang="en-GB" sz="2500" dirty="0"/>
              <a:t> market module for </a:t>
            </a:r>
            <a:r>
              <a:rPr lang="en-GB" sz="2500" dirty="0">
                <a:solidFill>
                  <a:srgbClr val="FF0000"/>
                </a:solidFill>
              </a:rPr>
              <a:t>Germany</a:t>
            </a:r>
            <a:r>
              <a:rPr lang="en-GB" sz="2500" dirty="0"/>
              <a:t> 2030 Base year 2012 scenario “TS2022_yieldchanges30” (2. min)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dirty="0"/>
              <a:t>Start running </a:t>
            </a:r>
            <a:r>
              <a:rPr lang="en-GB" sz="2500" dirty="0">
                <a:solidFill>
                  <a:srgbClr val="FF0000"/>
                </a:solidFill>
              </a:rPr>
              <a:t>with</a:t>
            </a:r>
            <a:r>
              <a:rPr lang="en-GB" sz="2500" dirty="0"/>
              <a:t> market module for 2030 Base year 2012 scenario “TS2022_yieldchanges30” please add a additional result type identifier under the rider debug “</a:t>
            </a:r>
            <a:r>
              <a:rPr lang="en-GB" sz="2500" dirty="0" err="1"/>
              <a:t>with_markt</a:t>
            </a:r>
            <a:r>
              <a:rPr lang="en-GB" sz="2500" dirty="0"/>
              <a:t>”, to ensure that the scenario results from step 2. is not overwritten)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dirty="0"/>
              <a:t>Stop the run from step 3. (it takes 21 minutes)</a:t>
            </a:r>
          </a:p>
          <a:p>
            <a:pPr marL="514350" indent="-514350">
              <a:buFont typeface="+mj-lt"/>
              <a:buAutoNum type="arabicPeriod"/>
            </a:pPr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endParaRPr lang="en-GB" sz="2500" dirty="0"/>
          </a:p>
          <a:p>
            <a:endParaRPr lang="en-GB" sz="25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2E28C-AC19-4C45-8547-C463A60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7D4B8-BF6D-914C-9564-79C57B07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C6414-79EA-8549-93D7-D4DCFC9F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3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73A5B-8FA0-8140-8647-C68EDFC2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Exercise, Part C (break out)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4B9CC1-D460-F74C-9C79-ED7FA738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500" dirty="0"/>
              <a:t>Part C</a:t>
            </a:r>
          </a:p>
          <a:p>
            <a:r>
              <a:rPr lang="en-GB" sz="2800" dirty="0"/>
              <a:t>Open GUI, go to task run scenario with market model -&gt; results exploiter and load the results</a:t>
            </a:r>
          </a:p>
          <a:p>
            <a:r>
              <a:rPr lang="en-GB" sz="2500" i="1" dirty="0"/>
              <a:t>Result files are also provided in the zip file for Monday under results, copy to output\results\</a:t>
            </a:r>
            <a:r>
              <a:rPr lang="en-GB" sz="2500" i="1" dirty="0" err="1"/>
              <a:t>capmod</a:t>
            </a:r>
            <a:r>
              <a:rPr lang="en-GB" sz="2500" i="1" dirty="0"/>
              <a:t>\</a:t>
            </a:r>
          </a:p>
          <a:p>
            <a:r>
              <a:rPr lang="en-GB" sz="2400" i="1" dirty="0"/>
              <a:t>What are the income changes for Germany per utilized agricultural area (UAA)  when yield of wheat increases by 30% when running:</a:t>
            </a:r>
          </a:p>
          <a:p>
            <a:pPr lvl="1"/>
            <a:r>
              <a:rPr lang="en-GB" i="1" dirty="0"/>
              <a:t>only supply models? </a:t>
            </a:r>
          </a:p>
          <a:p>
            <a:pPr lvl="1"/>
            <a:r>
              <a:rPr lang="en-GB" i="1" dirty="0"/>
              <a:t>Supply model and market module?</a:t>
            </a:r>
          </a:p>
          <a:p>
            <a:r>
              <a:rPr lang="en-GB" sz="2400" i="1" dirty="0"/>
              <a:t>Please explain the finding</a:t>
            </a:r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BAE978-1B1F-EC4F-B02D-23128666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DB282F-C107-0A4A-9C63-0F62E26A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10D875-7518-CE49-8F55-707A3061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1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9A674-5FA9-757C-DDFE-31541579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8BD34-E25F-0A35-8D5C-A6979AC2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E97C2F-A14C-D950-734E-A7FAC1BA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E9640A-9CA7-1D50-B4D0-0120B3B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01EE48-5268-19C8-B9E8-B9567A53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18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0976DD-057F-C890-2573-AAB0B5AA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4" y="681037"/>
            <a:ext cx="8082791" cy="53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C2B35-0F9C-F1BF-34FF-6C8383AA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Part 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D1A6E-37D6-356C-3189-CB909D206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3.46% </a:t>
            </a:r>
          </a:p>
          <a:p>
            <a:r>
              <a:rPr lang="en-GB" sz="2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-2.63%</a:t>
            </a:r>
          </a:p>
          <a:p>
            <a:r>
              <a:rPr lang="en-GB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With market prices decline </a:t>
            </a:r>
            <a:endParaRPr lang="en-GB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CBB88-7FB5-A274-E554-17473413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63CF9-8D59-8EB9-62AD-8BB473C2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FA2610-2172-3683-5899-D16F29BB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91E2C-A60B-0748-B898-A3D22D4C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Policy editor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133D6-7B4C-1849-BB9F-9E9F8C10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used to run pre-defined scenarios (not all are working without adjustments)</a:t>
            </a:r>
          </a:p>
          <a:p>
            <a:r>
              <a:rPr lang="en-GB" dirty="0"/>
              <a:t>Powerful search over all predefined scenarios</a:t>
            </a:r>
          </a:p>
          <a:p>
            <a:r>
              <a:rPr lang="en-GB" dirty="0"/>
              <a:t>Approach to define your scenario</a:t>
            </a:r>
          </a:p>
          <a:p>
            <a:endParaRPr lang="en-GB" dirty="0"/>
          </a:p>
          <a:p>
            <a:pPr lvl="1"/>
            <a:r>
              <a:rPr lang="en-GB" dirty="0"/>
              <a:t>Do not run as “administrator” (in CAPRI GUI settings) </a:t>
            </a:r>
          </a:p>
          <a:p>
            <a:pPr lvl="1"/>
            <a:r>
              <a:rPr lang="en-GB" dirty="0"/>
              <a:t>Select main policy file (cap_after2014)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dirty="0"/>
              <a:t>combination of ‘code snippets’</a:t>
            </a:r>
          </a:p>
          <a:p>
            <a:pPr lvl="1"/>
            <a:r>
              <a:rPr lang="en-GB" dirty="0"/>
              <a:t>Modify the ‘code snippet’ or the main policy file and save the changes in your new </a:t>
            </a:r>
            <a:r>
              <a:rPr lang="en-GB" dirty="0" err="1"/>
              <a:t>userScen</a:t>
            </a:r>
            <a:r>
              <a:rPr lang="en-GB" dirty="0"/>
              <a:t> folder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5528B1-9985-3E4B-B7A8-CA202328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BBF152-95D3-094F-9F43-8A2DF596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9726" y="6356351"/>
            <a:ext cx="7327232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"snippet" refers to a portion of source code that is included by an editor program into a file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229E8B-627F-9E4E-9865-CBD16613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1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7132-AF27-DE74-B2B4-F99EA9E7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exploitation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65538-DE0D-0793-9A26-CA49D2D6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/>
              <a:t>Topics covered by demonstration of there is time</a:t>
            </a:r>
          </a:p>
          <a:p>
            <a:r>
              <a:rPr lang="en-GB" sz="2800" dirty="0"/>
              <a:t>menu (multi view)</a:t>
            </a:r>
          </a:p>
          <a:p>
            <a:r>
              <a:rPr lang="en-GB" sz="2800" dirty="0"/>
              <a:t>Predefined tables: supply, price, income (revenue and costs), economic accounts, trade and market balance</a:t>
            </a:r>
          </a:p>
          <a:p>
            <a:r>
              <a:rPr lang="en-GB" sz="2800" dirty="0"/>
              <a:t>Filter and compare</a:t>
            </a:r>
          </a:p>
          <a:p>
            <a:r>
              <a:rPr lang="en-GB" sz="2800" dirty="0"/>
              <a:t>Clipboard &amp; Copy  results to excel</a:t>
            </a:r>
          </a:p>
          <a:p>
            <a:r>
              <a:rPr lang="en-GB" sz="2800" dirty="0"/>
              <a:t>Set font size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2F87E-83D7-74EB-436A-00DE32DC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38BA2-A424-A6B1-1F92-616B9169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DEDE1-5CB9-BAA3-4B53-08697589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E2BA7-61B1-2B62-33E1-BBB04720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Review policy editor: Approach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584869-D91C-BCBE-7EB1-249EA814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Developer usually do not use the policy editor to create a scenarios they work with any editor directly in the scenario folder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“gams\pol_input\”</a:t>
            </a:r>
          </a:p>
          <a:p>
            <a:r>
              <a:rPr lang="en-GB" dirty="0"/>
              <a:t>For beginners it is a good starting point with developed scenarios snippets (code snippets) </a:t>
            </a:r>
          </a:p>
          <a:p>
            <a:r>
              <a:rPr lang="en-GB" dirty="0"/>
              <a:t>The code snippets are located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“..\gams\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scen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\” </a:t>
            </a:r>
            <a:r>
              <a:rPr lang="en-GB" dirty="0"/>
              <a:t>can not be changed but modifications &amp; stored under: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“..\gams\pol_input\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userScens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” </a:t>
            </a:r>
          </a:p>
          <a:p>
            <a:r>
              <a:rPr lang="en-GB" dirty="0"/>
              <a:t>But you can always modify all files used the explorer in Windows and your editor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FDEC22-90A3-8654-CC1D-1AB09CF3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4211D-2529-CCA1-E4EB-8438D3EC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220784-4520-C585-1335-49C49EAC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7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30172-5B62-D800-EE22-200085C8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find the policy editor?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45B461-5A1B-F0F0-5520-8EA77036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F12CAC-DD23-8680-B77B-FBC75D68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21434E-0625-A112-56D8-B41B1000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A0896A-56BD-90D0-F4C8-51E7E480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4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C299A3-1451-35FF-8934-C4790516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9576"/>
            <a:ext cx="48768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6C923263-C0A6-A3BD-C801-57767F51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0" y="1988404"/>
            <a:ext cx="7556147" cy="46709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4D8B0E-2F98-20F1-2C51-8166D424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Review: Policy editor overview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EFE88-CE3E-B952-668F-DBE0F45F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16BBDF-7FD7-B746-EA1E-1CD8A4F3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94091-1803-F2D4-0816-2245893E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5</a:t>
            </a:fld>
            <a:endParaRPr lang="en-GB"/>
          </a:p>
        </p:txBody>
      </p:sp>
      <p:sp>
        <p:nvSpPr>
          <p:cNvPr id="9" name="Legende mit Linie 2 9">
            <a:extLst>
              <a:ext uri="{FF2B5EF4-FFF2-40B4-BE49-F238E27FC236}">
                <a16:creationId xmlns:a16="http://schemas.microsoft.com/office/drawing/2014/main" id="{402017AD-B344-0B77-2BC2-3D3CFDB86D87}"/>
              </a:ext>
            </a:extLst>
          </p:cNvPr>
          <p:cNvSpPr/>
          <p:nvPr/>
        </p:nvSpPr>
        <p:spPr>
          <a:xfrm>
            <a:off x="7129335" y="1569119"/>
            <a:ext cx="1777963" cy="559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809"/>
              <a:gd name="adj6" fmla="val -95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Input fields when storing a new scenario </a:t>
            </a:r>
          </a:p>
        </p:txBody>
      </p:sp>
      <p:sp>
        <p:nvSpPr>
          <p:cNvPr id="10" name="Legende mit Linie 2 9">
            <a:extLst>
              <a:ext uri="{FF2B5EF4-FFF2-40B4-BE49-F238E27FC236}">
                <a16:creationId xmlns:a16="http://schemas.microsoft.com/office/drawing/2014/main" id="{98741D95-4CC1-F7D3-BAE7-461110E6CC96}"/>
              </a:ext>
            </a:extLst>
          </p:cNvPr>
          <p:cNvSpPr/>
          <p:nvPr/>
        </p:nvSpPr>
        <p:spPr>
          <a:xfrm>
            <a:off x="7129335" y="2268040"/>
            <a:ext cx="1777963" cy="559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809"/>
              <a:gd name="adj6" fmla="val -951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Search for key word in the code snippets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7198B9-05FF-B42F-A215-0C098D74C993}"/>
              </a:ext>
            </a:extLst>
          </p:cNvPr>
          <p:cNvSpPr/>
          <p:nvPr/>
        </p:nvSpPr>
        <p:spPr>
          <a:xfrm>
            <a:off x="496636" y="3312671"/>
            <a:ext cx="1868801" cy="3131160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gende mit Linie 2 9">
            <a:extLst>
              <a:ext uri="{FF2B5EF4-FFF2-40B4-BE49-F238E27FC236}">
                <a16:creationId xmlns:a16="http://schemas.microsoft.com/office/drawing/2014/main" id="{FAF03390-0C46-85A3-0DE2-CB500D15B7CC}"/>
              </a:ext>
            </a:extLst>
          </p:cNvPr>
          <p:cNvSpPr/>
          <p:nvPr/>
        </p:nvSpPr>
        <p:spPr>
          <a:xfrm>
            <a:off x="6903867" y="3613106"/>
            <a:ext cx="1777963" cy="559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454"/>
              <a:gd name="adj6" fmla="val -606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Selection of baseline scenario</a:t>
            </a:r>
          </a:p>
        </p:txBody>
      </p:sp>
      <p:sp>
        <p:nvSpPr>
          <p:cNvPr id="13" name="Legende mit Linie 2 9">
            <a:extLst>
              <a:ext uri="{FF2B5EF4-FFF2-40B4-BE49-F238E27FC236}">
                <a16:creationId xmlns:a16="http://schemas.microsoft.com/office/drawing/2014/main" id="{63A63C4C-5487-98D7-2D65-0371E25712AD}"/>
              </a:ext>
            </a:extLst>
          </p:cNvPr>
          <p:cNvSpPr/>
          <p:nvPr/>
        </p:nvSpPr>
        <p:spPr>
          <a:xfrm>
            <a:off x="7129335" y="4762485"/>
            <a:ext cx="1777963" cy="559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492"/>
              <a:gd name="adj6" fmla="val -121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Editor (not very handy)</a:t>
            </a:r>
          </a:p>
        </p:txBody>
      </p:sp>
      <p:sp>
        <p:nvSpPr>
          <p:cNvPr id="15" name="Legende mit Linie 2 9">
            <a:extLst>
              <a:ext uri="{FF2B5EF4-FFF2-40B4-BE49-F238E27FC236}">
                <a16:creationId xmlns:a16="http://schemas.microsoft.com/office/drawing/2014/main" id="{5FF0A503-E380-E1E1-CD31-84F23F8E0945}"/>
              </a:ext>
            </a:extLst>
          </p:cNvPr>
          <p:cNvSpPr/>
          <p:nvPr/>
        </p:nvSpPr>
        <p:spPr>
          <a:xfrm>
            <a:off x="6903867" y="5992412"/>
            <a:ext cx="1874373" cy="7278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794"/>
              <a:gd name="adj6" fmla="val -120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/>
              <a:t>Dynamic buttons to save modifications in memory or store as file in pol_input\</a:t>
            </a:r>
            <a:r>
              <a:rPr lang="en-GB" sz="1050" dirty="0" err="1"/>
              <a:t>userScen</a:t>
            </a:r>
            <a:r>
              <a:rPr lang="en-GB" sz="1050" dirty="0"/>
              <a:t>\ </a:t>
            </a:r>
          </a:p>
        </p:txBody>
      </p:sp>
      <p:sp>
        <p:nvSpPr>
          <p:cNvPr id="16" name="Legende mit Linie 2 9">
            <a:extLst>
              <a:ext uri="{FF2B5EF4-FFF2-40B4-BE49-F238E27FC236}">
                <a16:creationId xmlns:a16="http://schemas.microsoft.com/office/drawing/2014/main" id="{9FE2C00A-E9A0-E969-CCB5-9749E58C4B91}"/>
              </a:ext>
            </a:extLst>
          </p:cNvPr>
          <p:cNvSpPr/>
          <p:nvPr/>
        </p:nvSpPr>
        <p:spPr>
          <a:xfrm>
            <a:off x="4043684" y="3613106"/>
            <a:ext cx="1777963" cy="559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809"/>
              <a:gd name="adj6" fmla="val -951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List of code snippets from gams\</a:t>
            </a:r>
            <a:r>
              <a:rPr lang="en-GB" sz="1050" dirty="0" err="1"/>
              <a:t>scen</a:t>
            </a:r>
            <a:r>
              <a:rPr lang="en-GB" sz="1050" dirty="0"/>
              <a:t>\*.*</a:t>
            </a:r>
          </a:p>
        </p:txBody>
      </p:sp>
      <p:sp>
        <p:nvSpPr>
          <p:cNvPr id="17" name="Legende mit Linie 2 9">
            <a:extLst>
              <a:ext uri="{FF2B5EF4-FFF2-40B4-BE49-F238E27FC236}">
                <a16:creationId xmlns:a16="http://schemas.microsoft.com/office/drawing/2014/main" id="{15161E24-DEB8-6C86-02C2-3CB4C5072EAB}"/>
              </a:ext>
            </a:extLst>
          </p:cNvPr>
          <p:cNvSpPr/>
          <p:nvPr/>
        </p:nvSpPr>
        <p:spPr>
          <a:xfrm>
            <a:off x="2001492" y="1350212"/>
            <a:ext cx="1883779" cy="700914"/>
          </a:xfrm>
          <a:prstGeom prst="borderCallout2">
            <a:avLst>
              <a:gd name="adj1" fmla="val 107768"/>
              <a:gd name="adj2" fmla="val 49916"/>
              <a:gd name="adj3" fmla="val 116978"/>
              <a:gd name="adj4" fmla="val 41581"/>
              <a:gd name="adj5" fmla="val 207523"/>
              <a:gd name="adj6" fmla="val 441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What parts of the gams file to search, select blank searches the whole file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8C368D7-157F-F642-3011-F08FE8D89288}"/>
              </a:ext>
            </a:extLst>
          </p:cNvPr>
          <p:cNvSpPr/>
          <p:nvPr/>
        </p:nvSpPr>
        <p:spPr>
          <a:xfrm>
            <a:off x="1037746" y="2794787"/>
            <a:ext cx="4029106" cy="517884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AAB70-148C-42E0-3B2E-93C0DFDE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Policy editor search a code snippet and load into editor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798E9D5-EB9B-C9A4-E6E5-1393EE182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31" y="2008409"/>
            <a:ext cx="5465862" cy="69714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3822D-3004-4715-FBB8-F0F6CAD5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C4DBB-620A-5FEB-39FF-C88A6DD3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C82D6-9F23-74D7-B0EB-A06E0C67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6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A92AA6-FBB8-ED64-65CD-8F43E8AC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31" y="2815566"/>
            <a:ext cx="1776730" cy="37233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26944C-8B16-1C63-9B00-DE19CB815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743" y="2815566"/>
            <a:ext cx="5965788" cy="37995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43AC81-959A-F527-C659-52BFC23E1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742" y="2811886"/>
            <a:ext cx="5965787" cy="38059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848B75-11B1-D08E-40A5-4818AA962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725" y="2019167"/>
            <a:ext cx="3261225" cy="6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34A90F-B736-8DAF-6B06-4CB6228F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8" y="1635163"/>
            <a:ext cx="8045135" cy="5085498"/>
          </a:xfrm>
          <a:prstGeom prst="rect">
            <a:avLst/>
          </a:prstGeom>
        </p:spPr>
      </p:pic>
      <p:sp>
        <p:nvSpPr>
          <p:cNvPr id="9" name="Legende mit Linie 2 8"/>
          <p:cNvSpPr/>
          <p:nvPr/>
        </p:nvSpPr>
        <p:spPr>
          <a:xfrm>
            <a:off x="4730864" y="4608336"/>
            <a:ext cx="1645920" cy="15087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805"/>
              <a:gd name="adj6" fmla="val -2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Save changes saves your changes (1.20) in memory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The templates, i.e., the .</a:t>
            </a:r>
            <a:r>
              <a:rPr lang="en-GB" sz="1050" dirty="0" err="1"/>
              <a:t>gms</a:t>
            </a:r>
            <a:r>
              <a:rPr lang="en-GB" sz="1050" dirty="0"/>
              <a:t> files are not changed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Changes are indicated by (user modified)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You can reset changes </a:t>
            </a:r>
          </a:p>
        </p:txBody>
      </p:sp>
      <p:sp>
        <p:nvSpPr>
          <p:cNvPr id="10" name="Legende mit Linie 2 9"/>
          <p:cNvSpPr/>
          <p:nvPr/>
        </p:nvSpPr>
        <p:spPr>
          <a:xfrm>
            <a:off x="7154091" y="2440671"/>
            <a:ext cx="1645920" cy="14223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028"/>
              <a:gd name="adj6" fmla="val -3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Always select the baseline policy (used for calibration) of the new scenario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If not needed de-select (in case baseline policy is modified)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 Review: Save Change (in memory)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C12EB8-AC4B-33C7-FCE8-C1A47A434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r="25429"/>
          <a:stretch/>
        </p:blipFill>
        <p:spPr>
          <a:xfrm>
            <a:off x="172122" y="4683087"/>
            <a:ext cx="4241015" cy="10795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51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3C48DA-8368-328D-DD83-BC34D551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60"/>
            <a:ext cx="9144000" cy="6750479"/>
          </a:xfrm>
          <a:prstGeom prst="rect">
            <a:avLst/>
          </a:prstGeom>
        </p:spPr>
      </p:pic>
      <p:sp>
        <p:nvSpPr>
          <p:cNvPr id="5" name="Legende mit Linie 2 4"/>
          <p:cNvSpPr/>
          <p:nvPr/>
        </p:nvSpPr>
        <p:spPr>
          <a:xfrm>
            <a:off x="6589069" y="731520"/>
            <a:ext cx="2196193" cy="26974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232"/>
              <a:gd name="adj6" fmla="val -87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If saved as ‘Store scenario’, template file will copied (with changes or if no changes as link to the template file)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Give a new name to the scenario file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the new scenario GMS file will be stored in \gams\pol_input\</a:t>
            </a:r>
            <a:r>
              <a:rPr lang="en-GB" sz="1050" dirty="0" err="1"/>
              <a:t>userScens</a:t>
            </a:r>
            <a:r>
              <a:rPr lang="en-GB" sz="1050" dirty="0"/>
              <a:t>\</a:t>
            </a:r>
            <a:r>
              <a:rPr lang="en-GB" sz="1050" dirty="0" err="1"/>
              <a:t>YOURNAME.gms</a:t>
            </a:r>
            <a:r>
              <a:rPr lang="en-GB" sz="1050" dirty="0"/>
              <a:t> and accessible from the tree view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497E99-A582-6B3B-0CD2-18307947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280"/>
            <a:ext cx="9144000" cy="30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BF0E8B4-36F5-CE4C-B777-50BCCA7A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902"/>
            <a:ext cx="7886700" cy="1325563"/>
          </a:xfrm>
        </p:spPr>
        <p:txBody>
          <a:bodyPr/>
          <a:lstStyle/>
          <a:p>
            <a:r>
              <a:rPr lang="en-GB" dirty="0"/>
              <a:t>1.2 Review: Policy Editor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13CC30-4E9C-920D-B5DA-D7D0E9AB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440"/>
            <a:ext cx="9144000" cy="57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964</Words>
  <Application>Microsoft Macintosh PowerPoint</Application>
  <PresentationFormat>Bildschirmpräsentation (4:3)</PresentationFormat>
  <Paragraphs>135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1.2 GUI: Policy editor/Run/Exploiter</vt:lpstr>
      <vt:lpstr>1.2 Policy editor </vt:lpstr>
      <vt:lpstr>1.2 Review policy editor: Approach </vt:lpstr>
      <vt:lpstr>Where can I find the policy editor?</vt:lpstr>
      <vt:lpstr>1.2 Review: Policy editor overview</vt:lpstr>
      <vt:lpstr>1.2 Policy editor search a code snippet and load into editor</vt:lpstr>
      <vt:lpstr>1.2 Review: Save Change (in memory)</vt:lpstr>
      <vt:lpstr>PowerPoint-Präsentation</vt:lpstr>
      <vt:lpstr>1.2 Review: Policy Editor</vt:lpstr>
      <vt:lpstr>1.2 Review: Policy Editor</vt:lpstr>
      <vt:lpstr>1.2 GUI: Run the new scenario</vt:lpstr>
      <vt:lpstr>1.2 GUI: Stop the GAMS process</vt:lpstr>
      <vt:lpstr>1.2 GUI: Exploit results</vt:lpstr>
      <vt:lpstr>1.2 Exercise, Part A (all)</vt:lpstr>
      <vt:lpstr>Results: Part A</vt:lpstr>
      <vt:lpstr>5. Exercise 1.2, Part B (all)</vt:lpstr>
      <vt:lpstr>5. Exercise, Part C (break out)</vt:lpstr>
      <vt:lpstr>PowerPoint-Präsentation</vt:lpstr>
      <vt:lpstr>Results: Part C</vt:lpstr>
      <vt:lpstr>Result exploitation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CAPRI</dc:title>
  <dc:creator>Alex Gocht</dc:creator>
  <cp:lastModifiedBy>Alex Gocht</cp:lastModifiedBy>
  <cp:revision>32</cp:revision>
  <dcterms:created xsi:type="dcterms:W3CDTF">2020-09-07T10:57:57Z</dcterms:created>
  <dcterms:modified xsi:type="dcterms:W3CDTF">2022-09-18T13:40:31Z</dcterms:modified>
</cp:coreProperties>
</file>