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75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6" r:id="rId13"/>
    <p:sldId id="272" r:id="rId14"/>
    <p:sldId id="274" r:id="rId15"/>
    <p:sldId id="269" r:id="rId16"/>
    <p:sldId id="267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81170" autoAdjust="0"/>
  </p:normalViewPr>
  <p:slideViewPr>
    <p:cSldViewPr>
      <p:cViewPr varScale="1">
        <p:scale>
          <a:sx n="93" d="100"/>
          <a:sy n="93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anyan\Nextcloud\module%20TS%202022\Block%20III%20Lecture%20&amp;%20Computer%20exercises\2.%20Tuesday\PMP\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Wheat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Sheet1!$B$37:$B$41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06-46BC-ACD1-0CD5DE718233}"/>
            </c:ext>
          </c:extLst>
        </c:ser>
        <c:ser>
          <c:idx val="1"/>
          <c:order val="1"/>
          <c:tx>
            <c:strRef>
              <c:f>Sheet1!$C$36</c:f>
              <c:strCache>
                <c:ptCount val="1"/>
                <c:pt idx="0">
                  <c:v>Barley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Sheet1!$C$37:$C$41</c:f>
              <c:numCache>
                <c:formatCode>0</c:formatCode>
                <c:ptCount val="5"/>
                <c:pt idx="0">
                  <c:v>145.09803921568624</c:v>
                </c:pt>
                <c:pt idx="1">
                  <c:v>145.09803921568624</c:v>
                </c:pt>
                <c:pt idx="2">
                  <c:v>145.09803921568624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06-46BC-ACD1-0CD5DE718233}"/>
            </c:ext>
          </c:extLst>
        </c:ser>
        <c:ser>
          <c:idx val="2"/>
          <c:order val="2"/>
          <c:tx>
            <c:strRef>
              <c:f>Sheet1!$D$36</c:f>
              <c:strCache>
                <c:ptCount val="1"/>
                <c:pt idx="0">
                  <c:v>Rapeseed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Sheet1!$D$37:$D$41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123.33333333333333</c:v>
                </c:pt>
                <c:pt idx="4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06-46BC-ACD1-0CD5DE718233}"/>
            </c:ext>
          </c:extLst>
        </c:ser>
        <c:ser>
          <c:idx val="3"/>
          <c:order val="3"/>
          <c:tx>
            <c:strRef>
              <c:f>Sheet1!$E$36</c:f>
              <c:strCache>
                <c:ptCount val="1"/>
                <c:pt idx="0">
                  <c:v>Sugarbeet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Sheet1!$E$37:$E$41</c:f>
              <c:numCache>
                <c:formatCode>0</c:formatCode>
                <c:ptCount val="5"/>
                <c:pt idx="0">
                  <c:v>54.901960784313736</c:v>
                </c:pt>
                <c:pt idx="1">
                  <c:v>54.901960784313736</c:v>
                </c:pt>
                <c:pt idx="2">
                  <c:v>54.901960784313729</c:v>
                </c:pt>
                <c:pt idx="3">
                  <c:v>76.666666666666657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806-46BC-ACD1-0CD5DE718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9810095"/>
        <c:axId val="1270383151"/>
      </c:lineChart>
      <c:catAx>
        <c:axId val="1269810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0383151"/>
        <c:crosses val="autoZero"/>
        <c:auto val="1"/>
        <c:lblAlgn val="ctr"/>
        <c:lblOffset val="100"/>
        <c:noMultiLvlLbl val="0"/>
      </c:catAx>
      <c:valAx>
        <c:axId val="127038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81009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Standard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Wheat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Sheet1!$A$3:$A$7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Sheet1!$B$3:$B$7</c:f>
              <c:numCache>
                <c:formatCode>0</c:formatCode>
                <c:ptCount val="5"/>
                <c:pt idx="0">
                  <c:v>55.000032314193149</c:v>
                </c:pt>
                <c:pt idx="1">
                  <c:v>11.040072104385573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43-4368-9F34-CA9C13FB8ADF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Barley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Sheet1!$A$3:$A$7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30.000004444814898</c:v>
                </c:pt>
                <c:pt idx="1">
                  <c:v>23.684194328953716</c:v>
                </c:pt>
                <c:pt idx="2">
                  <c:v>15.643745158984212</c:v>
                </c:pt>
                <c:pt idx="3">
                  <c:v>7.0249473966268878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43-4368-9F34-CA9C13FB8ADF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Rapeseed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Sheet1!$A$3:$A$7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84.999973012040712</c:v>
                </c:pt>
                <c:pt idx="1">
                  <c:v>139.83848784381388</c:v>
                </c:pt>
                <c:pt idx="2">
                  <c:v>164.72768901134708</c:v>
                </c:pt>
                <c:pt idx="3">
                  <c:v>179.57300245651831</c:v>
                </c:pt>
                <c:pt idx="4">
                  <c:v>192.88812616979078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43-4368-9F34-CA9C13FB8ADF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Sugarbeet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Sheet1!$A$3:$A$7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Sheet1!$E$3:$E$7</c:f>
              <c:numCache>
                <c:formatCode>0</c:formatCode>
                <c:ptCount val="5"/>
                <c:pt idx="0">
                  <c:v>29.999990228951209</c:v>
                </c:pt>
                <c:pt idx="1">
                  <c:v>25.437244742480981</c:v>
                </c:pt>
                <c:pt idx="2">
                  <c:v>19.628564120840473</c:v>
                </c:pt>
                <c:pt idx="3">
                  <c:v>13.402049103576175</c:v>
                </c:pt>
                <c:pt idx="4">
                  <c:v>7.1118732307248882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43-4368-9F34-CA9C13FB8A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23767823"/>
        <c:axId val="1116104191"/>
      </c:lineChart>
      <c:catAx>
        <c:axId val="112376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6104191"/>
        <c:crosses val="autoZero"/>
        <c:auto val="1"/>
        <c:lblAlgn val="ctr"/>
        <c:lblOffset val="100"/>
        <c:noMultiLvlLbl val="0"/>
      </c:catAx>
      <c:valAx>
        <c:axId val="111610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37678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</a:t>
            </a:r>
            <a:r>
              <a:rPr lang="en-US" baseline="0"/>
              <a:t> Cost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Wheat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Sheet1!$A$11:$A$15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Sheet1!$B$11:$B$15</c:f>
              <c:numCache>
                <c:formatCode>0</c:formatCode>
                <c:ptCount val="5"/>
                <c:pt idx="0">
                  <c:v>54.999998715624024</c:v>
                </c:pt>
                <c:pt idx="1">
                  <c:v>33.019904656506846</c:v>
                </c:pt>
                <c:pt idx="2">
                  <c:v>11.039812724938441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59-4BBA-A192-4DB699923FC0}"/>
            </c:ext>
          </c:extLst>
        </c:ser>
        <c:ser>
          <c:idx val="1"/>
          <c:order val="1"/>
          <c:tx>
            <c:strRef>
              <c:f>Sheet1!$C$10</c:f>
              <c:strCache>
                <c:ptCount val="1"/>
                <c:pt idx="0">
                  <c:v>Barley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Sheet1!$A$11:$A$15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Sheet1!$C$11:$C$15</c:f>
              <c:numCache>
                <c:formatCode>0</c:formatCode>
                <c:ptCount val="5"/>
                <c:pt idx="0">
                  <c:v>30.000000757975485</c:v>
                </c:pt>
                <c:pt idx="1">
                  <c:v>26.8421051677444</c:v>
                </c:pt>
                <c:pt idx="2">
                  <c:v>23.684210054652699</c:v>
                </c:pt>
                <c:pt idx="3">
                  <c:v>19.953167049885639</c:v>
                </c:pt>
                <c:pt idx="4">
                  <c:v>15.643761419991298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59-4BBA-A192-4DB699923FC0}"/>
            </c:ext>
          </c:extLst>
        </c:ser>
        <c:ser>
          <c:idx val="2"/>
          <c:order val="2"/>
          <c:tx>
            <c:strRef>
              <c:f>Sheet1!$D$10</c:f>
              <c:strCache>
                <c:ptCount val="1"/>
                <c:pt idx="0">
                  <c:v>Rapeseed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Sheet1!$A$11:$A$15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Sheet1!$D$11:$D$15</c:f>
              <c:numCache>
                <c:formatCode>0</c:formatCode>
                <c:ptCount val="5"/>
                <c:pt idx="0">
                  <c:v>85.000000415098057</c:v>
                </c:pt>
                <c:pt idx="1">
                  <c:v>112.41935897805138</c:v>
                </c:pt>
                <c:pt idx="2">
                  <c:v>139.83871467436919</c:v>
                </c:pt>
                <c:pt idx="3">
                  <c:v>157.30500095770583</c:v>
                </c:pt>
                <c:pt idx="4">
                  <c:v>164.72766641706917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59-4BBA-A192-4DB699923FC0}"/>
            </c:ext>
          </c:extLst>
        </c:ser>
        <c:ser>
          <c:idx val="3"/>
          <c:order val="3"/>
          <c:tx>
            <c:strRef>
              <c:f>Sheet1!$E$10</c:f>
              <c:strCache>
                <c:ptCount val="1"/>
                <c:pt idx="0">
                  <c:v>Sugarbeet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Sheet1!$A$11:$A$15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Sheet1!$E$11:$E$15</c:f>
              <c:numCache>
                <c:formatCode>0</c:formatCode>
                <c:ptCount val="5"/>
                <c:pt idx="0">
                  <c:v>30.000000111302459</c:v>
                </c:pt>
                <c:pt idx="1">
                  <c:v>27.71863119769742</c:v>
                </c:pt>
                <c:pt idx="2">
                  <c:v>25.437262546039697</c:v>
                </c:pt>
                <c:pt idx="3">
                  <c:v>22.741831992408567</c:v>
                </c:pt>
                <c:pt idx="4">
                  <c:v>19.628572162939562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59-4BBA-A192-4DB699923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3180383"/>
        <c:axId val="1116998319"/>
      </c:lineChart>
      <c:catAx>
        <c:axId val="1053180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6998319"/>
        <c:crosses val="autoZero"/>
        <c:auto val="1"/>
        <c:lblAlgn val="ctr"/>
        <c:lblOffset val="100"/>
        <c:noMultiLvlLbl val="0"/>
      </c:catAx>
      <c:valAx>
        <c:axId val="1116998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1803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Paris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Sheet1!$B$18</c:f>
              <c:strCache>
                <c:ptCount val="1"/>
                <c:pt idx="0">
                  <c:v>Wheat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Sheet1!$A$19:$A$23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Sheet1!$B$19:$B$23</c:f>
              <c:numCache>
                <c:formatCode>0</c:formatCode>
                <c:ptCount val="5"/>
                <c:pt idx="0">
                  <c:v>55.000012065101103</c:v>
                </c:pt>
                <c:pt idx="1">
                  <c:v>46.636536133297035</c:v>
                </c:pt>
                <c:pt idx="2">
                  <c:v>38.273013245695786</c:v>
                </c:pt>
                <c:pt idx="3">
                  <c:v>29.909508190189349</c:v>
                </c:pt>
                <c:pt idx="4">
                  <c:v>21.545951151419711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5B-492B-99A3-6EEA00DF46A3}"/>
            </c:ext>
          </c:extLst>
        </c:ser>
        <c:ser>
          <c:idx val="1"/>
          <c:order val="1"/>
          <c:tx>
            <c:strRef>
              <c:f>Sheet1!$C$18</c:f>
              <c:strCache>
                <c:ptCount val="1"/>
                <c:pt idx="0">
                  <c:v>Barley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Sheet1!$A$19:$A$23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Sheet1!$C$19:$C$23</c:f>
              <c:numCache>
                <c:formatCode>0</c:formatCode>
                <c:ptCount val="5"/>
                <c:pt idx="0">
                  <c:v>29.999988699797015</c:v>
                </c:pt>
                <c:pt idx="1">
                  <c:v>24.470086052355278</c:v>
                </c:pt>
                <c:pt idx="2">
                  <c:v>18.940179772610598</c:v>
                </c:pt>
                <c:pt idx="3">
                  <c:v>13.410271606813057</c:v>
                </c:pt>
                <c:pt idx="4">
                  <c:v>7.8803689153522862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5B-492B-99A3-6EEA00DF46A3}"/>
            </c:ext>
          </c:extLst>
        </c:ser>
        <c:ser>
          <c:idx val="2"/>
          <c:order val="2"/>
          <c:tx>
            <c:strRef>
              <c:f>Sheet1!$D$18</c:f>
              <c:strCache>
                <c:ptCount val="1"/>
                <c:pt idx="0">
                  <c:v>Rapeseed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Sheet1!$A$19:$A$23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Sheet1!$D$19:$D$23</c:f>
              <c:numCache>
                <c:formatCode>0</c:formatCode>
                <c:ptCount val="5"/>
                <c:pt idx="0">
                  <c:v>84.999999951526846</c:v>
                </c:pt>
                <c:pt idx="1">
                  <c:v>102.92392963917504</c:v>
                </c:pt>
                <c:pt idx="2">
                  <c:v>120.84790808179672</c:v>
                </c:pt>
                <c:pt idx="3">
                  <c:v>138.77186188730948</c:v>
                </c:pt>
                <c:pt idx="4">
                  <c:v>156.6958635393211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5B-492B-99A3-6EEA00DF46A3}"/>
            </c:ext>
          </c:extLst>
        </c:ser>
        <c:ser>
          <c:idx val="3"/>
          <c:order val="3"/>
          <c:tx>
            <c:strRef>
              <c:f>Sheet1!$E$18</c:f>
              <c:strCache>
                <c:ptCount val="1"/>
                <c:pt idx="0">
                  <c:v>Sugarbeet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Sheet1!$A$19:$A$23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Sheet1!$E$19:$E$23</c:f>
              <c:numCache>
                <c:formatCode>0</c:formatCode>
                <c:ptCount val="5"/>
                <c:pt idx="0">
                  <c:v>29.999999283575022</c:v>
                </c:pt>
                <c:pt idx="1">
                  <c:v>25.969447782882035</c:v>
                </c:pt>
                <c:pt idx="2">
                  <c:v>21.938898820991081</c:v>
                </c:pt>
                <c:pt idx="3">
                  <c:v>17.908358781987207</c:v>
                </c:pt>
                <c:pt idx="4">
                  <c:v>13.877817979758222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5B-492B-99A3-6EEA00DF4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23967087"/>
        <c:axId val="1179395183"/>
      </c:lineChart>
      <c:catAx>
        <c:axId val="1123967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395183"/>
        <c:crosses val="autoZero"/>
        <c:auto val="1"/>
        <c:lblAlgn val="ctr"/>
        <c:lblOffset val="100"/>
        <c:noMultiLvlLbl val="0"/>
      </c:catAx>
      <c:valAx>
        <c:axId val="1179395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396708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Exogenous Elasticities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Sheet1!$B$26</c:f>
              <c:strCache>
                <c:ptCount val="1"/>
                <c:pt idx="0">
                  <c:v>Wheat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Sheet1!$A$27:$A$31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Sheet1!$B$27:$B$31</c:f>
              <c:numCache>
                <c:formatCode>0</c:formatCode>
                <c:ptCount val="5"/>
                <c:pt idx="0">
                  <c:v>55.000001656497986</c:v>
                </c:pt>
                <c:pt idx="1">
                  <c:v>55.837672377648111</c:v>
                </c:pt>
                <c:pt idx="2">
                  <c:v>56.983532921902331</c:v>
                </c:pt>
                <c:pt idx="3">
                  <c:v>58.289167959498684</c:v>
                </c:pt>
                <c:pt idx="4">
                  <c:v>59.67069212955731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D-461F-8295-3CB839E6F9CD}"/>
            </c:ext>
          </c:extLst>
        </c:ser>
        <c:ser>
          <c:idx val="1"/>
          <c:order val="1"/>
          <c:tx>
            <c:strRef>
              <c:f>Sheet1!$C$26</c:f>
              <c:strCache>
                <c:ptCount val="1"/>
                <c:pt idx="0">
                  <c:v>Barley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Sheet1!$A$27:$A$31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Sheet1!$C$27:$C$31</c:f>
              <c:numCache>
                <c:formatCode>0</c:formatCode>
                <c:ptCount val="5"/>
                <c:pt idx="0">
                  <c:v>29.999999715077031</c:v>
                </c:pt>
                <c:pt idx="1">
                  <c:v>26.799572788910485</c:v>
                </c:pt>
                <c:pt idx="2">
                  <c:v>23.845821556280185</c:v>
                </c:pt>
                <c:pt idx="3">
                  <c:v>21.105769124019812</c:v>
                </c:pt>
                <c:pt idx="4">
                  <c:v>18.553908407315365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4D-461F-8295-3CB839E6F9CD}"/>
            </c:ext>
          </c:extLst>
        </c:ser>
        <c:ser>
          <c:idx val="2"/>
          <c:order val="2"/>
          <c:tx>
            <c:strRef>
              <c:f>Sheet1!$D$26</c:f>
              <c:strCache>
                <c:ptCount val="1"/>
                <c:pt idx="0">
                  <c:v>Rapeseed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Sheet1!$A$27:$A$31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Sheet1!$D$27:$D$31</c:f>
              <c:numCache>
                <c:formatCode>0</c:formatCode>
                <c:ptCount val="5"/>
                <c:pt idx="0">
                  <c:v>84.99999977596687</c:v>
                </c:pt>
                <c:pt idx="1">
                  <c:v>88.80332205666808</c:v>
                </c:pt>
                <c:pt idx="2">
                  <c:v>91.940733675933359</c:v>
                </c:pt>
                <c:pt idx="3">
                  <c:v>94.608482495864322</c:v>
                </c:pt>
                <c:pt idx="4">
                  <c:v>96.92744582294479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4D-461F-8295-3CB839E6F9CD}"/>
            </c:ext>
          </c:extLst>
        </c:ser>
        <c:ser>
          <c:idx val="3"/>
          <c:order val="3"/>
          <c:tx>
            <c:strRef>
              <c:f>Sheet1!$E$26</c:f>
              <c:strCache>
                <c:ptCount val="1"/>
                <c:pt idx="0">
                  <c:v>Sugarbeet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Sheet1!$A$27:$A$31</c:f>
              <c:strCache>
                <c:ptCount val="5"/>
                <c:pt idx="0">
                  <c:v>Original</c:v>
                </c:pt>
                <c:pt idx="1">
                  <c:v>Scenario 1</c:v>
                </c:pt>
                <c:pt idx="2">
                  <c:v>Scenario 2</c:v>
                </c:pt>
                <c:pt idx="3">
                  <c:v>Scenario 3</c:v>
                </c:pt>
                <c:pt idx="4">
                  <c:v>Scenario 4</c:v>
                </c:pt>
              </c:strCache>
            </c:strRef>
          </c:cat>
          <c:val>
            <c:numRef>
              <c:f>Sheet1!$E$27:$E$31</c:f>
              <c:numCache>
                <c:formatCode>0</c:formatCode>
                <c:ptCount val="5"/>
                <c:pt idx="0">
                  <c:v>29.999998852458134</c:v>
                </c:pt>
                <c:pt idx="1">
                  <c:v>28.559432793950347</c:v>
                </c:pt>
                <c:pt idx="2">
                  <c:v>27.229911680495466</c:v>
                </c:pt>
                <c:pt idx="3">
                  <c:v>25.996580373800739</c:v>
                </c:pt>
                <c:pt idx="4">
                  <c:v>24.847953640055398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4D-461F-8295-3CB839E6F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9229231"/>
        <c:axId val="1049549983"/>
      </c:lineChart>
      <c:catAx>
        <c:axId val="1059229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9549983"/>
        <c:crosses val="autoZero"/>
        <c:auto val="1"/>
        <c:lblAlgn val="ctr"/>
        <c:lblOffset val="100"/>
        <c:noMultiLvlLbl val="0"/>
      </c:catAx>
      <c:valAx>
        <c:axId val="104954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922923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8D738-EBC5-464C-9AB5-A42C016BC8C0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3B589-15B2-4932-B8C7-7622F0A5453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11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overcome the problem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overspecialisation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to reflect more realistic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farmers,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positive mathematical programming is a methodology that calibrates programming models 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observed quantities to specify appropriate non-linear objective functions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83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X_j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level of j 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production activity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 the number of production activities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p_j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price of production activity j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K_j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cost of production activity j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a_i,j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quantity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resource requirement (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1,..,m) to produce one unit of j –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production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activity</a:t>
            </a:r>
            <a:endParaRPr lang="de-D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 is the number of resources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b_i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amount of the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resource available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lambda are the dual variables associated with the resource constraints</a:t>
            </a:r>
          </a:p>
          <a:p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X_o_j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the observed production activity levels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 is a very small number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rho are the dual variables associated with the calibration constraints</a:t>
            </a: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dual values of the calibration constraints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zero for marginal activities and equal to the difference of price and marginal cost for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preferable activities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885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Such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optimality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 hold: MC=P (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marginal cost of the preferable activities are equal to their respective prices at the base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 activity levels)</a:t>
            </a:r>
            <a:endParaRPr lang="de-DE" dirty="0"/>
          </a:p>
          <a:p>
            <a:r>
              <a:rPr lang="de-DE" dirty="0" err="1"/>
              <a:t>Rho_p</a:t>
            </a:r>
            <a:r>
              <a:rPr lang="de-DE" dirty="0"/>
              <a:t> – </a:t>
            </a:r>
            <a:r>
              <a:rPr lang="de-DE" dirty="0" err="1"/>
              <a:t>shadow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preferable</a:t>
            </a:r>
            <a:r>
              <a:rPr lang="de-DE" dirty="0"/>
              <a:t> </a:t>
            </a:r>
            <a:r>
              <a:rPr lang="de-DE" dirty="0" err="1"/>
              <a:t>activities</a:t>
            </a:r>
            <a:endParaRPr lang="de-DE" dirty="0"/>
          </a:p>
          <a:p>
            <a:r>
              <a:rPr lang="de-DE" dirty="0" err="1"/>
              <a:t>MC_x_p</a:t>
            </a:r>
            <a:r>
              <a:rPr lang="de-DE" dirty="0"/>
              <a:t> – marginal</a:t>
            </a:r>
            <a:r>
              <a:rPr lang="de-DE" baseline="0" dirty="0"/>
              <a:t> </a:t>
            </a:r>
            <a:r>
              <a:rPr lang="de-DE" baseline="0" dirty="0" err="1"/>
              <a:t>costs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preferable</a:t>
            </a:r>
            <a:r>
              <a:rPr lang="de-DE" baseline="0" dirty="0"/>
              <a:t> </a:t>
            </a:r>
            <a:r>
              <a:rPr lang="de-DE" baseline="0" dirty="0" err="1"/>
              <a:t>activities</a:t>
            </a:r>
            <a:endParaRPr lang="de-DE" baseline="0" dirty="0"/>
          </a:p>
          <a:p>
            <a:r>
              <a:rPr lang="de-DE" baseline="0" dirty="0"/>
              <a:t>P_X_0 – </a:t>
            </a:r>
            <a:r>
              <a:rPr lang="de-DE" baseline="0" dirty="0" err="1"/>
              <a:t>prices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respective</a:t>
            </a:r>
            <a:r>
              <a:rPr lang="de-DE" baseline="0" dirty="0"/>
              <a:t> </a:t>
            </a:r>
            <a:r>
              <a:rPr lang="de-DE" baseline="0" dirty="0" err="1"/>
              <a:t>activities</a:t>
            </a:r>
            <a:r>
              <a:rPr lang="de-DE" baseline="0" dirty="0"/>
              <a:t> in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base</a:t>
            </a:r>
            <a:r>
              <a:rPr lang="de-DE" baseline="0" dirty="0"/>
              <a:t> </a:t>
            </a:r>
            <a:r>
              <a:rPr lang="de-DE" baseline="0" dirty="0" err="1"/>
              <a:t>year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859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'early' days of PMP the specification problem with respect to the quadratic cost function was simply solved by letting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q calculated as: … . This specification is purely motivated by computational simplicity in the absence of additional information. However, based on some ex-post simulations it was later found that that this approach results in a very poor response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resulting model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characterised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strong overreactions to changes in economic incentives.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The next approach is the average cost approach. In comparison with the standard approach the </a:t>
            </a:r>
            <a:r>
              <a:rPr lang="en-US" dirty="0" err="1"/>
              <a:t>the</a:t>
            </a:r>
            <a:r>
              <a:rPr lang="en-US" dirty="0"/>
              <a:t> parameters of the quadratic cost term get larger implying a reduce price elasticity.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Paris who was a famous scientist in the field of mathematical programming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 an alternative specification rule. He </a:t>
            </a:r>
            <a:r>
              <a:rPr lang="en-US" dirty="0"/>
              <a:t>set the linear cost function parameters d = 0 and calculated q using the following specification. Although this is a generally more realistic property of (aggregate) producer response, the quantitative specification remains somewhat arbitrary.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A generally more convincing specification is the incorporation of exogenous elasticities.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076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ensure the first and second order optimality conditions (marginal revenues equal to marginal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costs, all constraints feasible, and the solution is a maximum point) hold, the shadow values of two critical constraints (land balance and milk quotas) are set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exogenously to econometrically estimated levels in CAPRI.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978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The calibration is done in </a:t>
            </a:r>
            <a:r>
              <a:rPr lang="en-US" b="1" noProof="0" dirty="0" err="1"/>
              <a:t>calibrate_supply.gms</a:t>
            </a:r>
            <a:r>
              <a:rPr lang="en-US" b="1" noProof="0" dirty="0"/>
              <a:t> </a:t>
            </a:r>
            <a:r>
              <a:rPr lang="en-US" noProof="0" dirty="0"/>
              <a:t>which is called in </a:t>
            </a:r>
            <a:r>
              <a:rPr lang="en-US" noProof="0" dirty="0" err="1"/>
              <a:t>capmod.gms</a:t>
            </a:r>
            <a:r>
              <a:rPr lang="en-US" noProof="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In </a:t>
            </a:r>
            <a:r>
              <a:rPr lang="en-US" b="1" noProof="0" dirty="0" err="1"/>
              <a:t>calibrate_supply.gms</a:t>
            </a:r>
            <a:r>
              <a:rPr lang="en-US" b="1" noProof="0" dirty="0"/>
              <a:t> </a:t>
            </a:r>
            <a:r>
              <a:rPr lang="en-US" noProof="0" dirty="0"/>
              <a:t>there is another filed called in named </a:t>
            </a:r>
            <a:r>
              <a:rPr lang="en-US" noProof="0" dirty="0" err="1"/>
              <a:t>prep_cal.gms</a:t>
            </a:r>
            <a:r>
              <a:rPr lang="en-US" noProof="0" dirty="0"/>
              <a:t> which prepares the first stage of the </a:t>
            </a:r>
            <a:r>
              <a:rPr lang="en-US" noProof="0" dirty="0" err="1"/>
              <a:t>pmp</a:t>
            </a:r>
            <a:r>
              <a:rPr lang="en-US" noProof="0" dirty="0"/>
              <a:t> methodology.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noProof="0" dirty="0" err="1"/>
              <a:t>Cal_land_nests.gms</a:t>
            </a:r>
            <a:r>
              <a:rPr lang="en-US" b="1" noProof="0" dirty="0"/>
              <a:t> </a:t>
            </a:r>
            <a:r>
              <a:rPr lang="en-US" noProof="0" dirty="0"/>
              <a:t>defines land rents that enter the calibration process exogenously.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noProof="0" dirty="0"/>
              <a:t>The </a:t>
            </a:r>
            <a:r>
              <a:rPr lang="en-US" b="1" noProof="0" dirty="0" err="1"/>
              <a:t>define_pmp_terms.gms</a:t>
            </a:r>
            <a:r>
              <a:rPr lang="en-US" noProof="0" dirty="0"/>
              <a:t> file called in from the </a:t>
            </a:r>
            <a:r>
              <a:rPr lang="en-US" noProof="0" dirty="0" err="1"/>
              <a:t>prep_cal.gms</a:t>
            </a:r>
            <a:r>
              <a:rPr lang="en-US" noProof="0" dirty="0"/>
              <a:t> file computes the slope (quadratic q terms) terms of the </a:t>
            </a:r>
            <a:r>
              <a:rPr lang="en-US" noProof="0" dirty="0" err="1"/>
              <a:t>pmp</a:t>
            </a:r>
            <a:r>
              <a:rPr lang="en-US" noProof="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1" noProof="0" dirty="0"/>
              <a:t>C</a:t>
            </a:r>
            <a:r>
              <a:rPr lang="en-US" b="1" noProof="0" dirty="0" err="1"/>
              <a:t>heck_cal.gms</a:t>
            </a:r>
            <a:r>
              <a:rPr lang="en-US" b="1" noProof="0" dirty="0"/>
              <a:t> </a:t>
            </a:r>
            <a:r>
              <a:rPr lang="en-US" b="0" noProof="0" dirty="0"/>
              <a:t>here we reintroduce quotas and land balance after the first step of PMP and solve the resulting NLP model to check if the calibration works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noProof="0" dirty="0" err="1"/>
              <a:t>Define_const_pmp_parap.gms</a:t>
            </a:r>
            <a:r>
              <a:rPr lang="en-US" b="1" noProof="0" dirty="0"/>
              <a:t> </a:t>
            </a:r>
            <a:r>
              <a:rPr lang="en-US" b="0" noProof="0" dirty="0"/>
              <a:t>linear </a:t>
            </a:r>
            <a:r>
              <a:rPr lang="en-US" b="0" noProof="0" dirty="0" err="1"/>
              <a:t>pmp</a:t>
            </a:r>
            <a:r>
              <a:rPr lang="en-US" b="0" noProof="0" dirty="0"/>
              <a:t> terms are calculated here</a:t>
            </a:r>
            <a:r>
              <a:rPr lang="en-US" noProof="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noProof="0" dirty="0"/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B589-15B2-4932-B8C7-7622F0A5453B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01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7539"/>
            <a:ext cx="7772400" cy="1792423"/>
          </a:xfrm>
          <a:noFill/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29DF-9BF1-4568-BB6B-45E9F5E14D9D}" type="datetime1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B01ECC5D-66E1-994D-8B0B-AC40DA1349DD}"/>
              </a:ext>
            </a:extLst>
          </p:cNvPr>
          <p:cNvGrpSpPr/>
          <p:nvPr/>
        </p:nvGrpSpPr>
        <p:grpSpPr>
          <a:xfrm>
            <a:off x="8227791" y="404665"/>
            <a:ext cx="564173" cy="595313"/>
            <a:chOff x="6249144" y="3861048"/>
            <a:chExt cx="611187" cy="595313"/>
          </a:xfrm>
          <a:solidFill>
            <a:srgbClr val="DCEBFA"/>
          </a:solidFill>
        </p:grpSpPr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id="{D6F49095-07C9-D345-8CBF-98AC6327BB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0391" y="4248447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0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5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0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5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id="{75570C70-CA07-6040-87F1-A66FA5ADA0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9754" y="4119686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5"/>
                </a:cxn>
                <a:cxn ang="0">
                  <a:pos x="141" y="910"/>
                </a:cxn>
                <a:cxn ang="0">
                  <a:pos x="484" y="687"/>
                </a:cxn>
                <a:cxn ang="0">
                  <a:pos x="828" y="910"/>
                </a:cxn>
                <a:cxn ang="0">
                  <a:pos x="706" y="565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0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5"/>
                  </a:lnTo>
                  <a:lnTo>
                    <a:pt x="141" y="910"/>
                  </a:lnTo>
                  <a:lnTo>
                    <a:pt x="484" y="687"/>
                  </a:lnTo>
                  <a:lnTo>
                    <a:pt x="828" y="910"/>
                  </a:lnTo>
                  <a:lnTo>
                    <a:pt x="706" y="565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0" name="Freeform 29">
              <a:extLst>
                <a:ext uri="{FF2B5EF4-FFF2-40B4-BE49-F238E27FC236}">
                  <a16:creationId xmlns:a16="http://schemas.microsoft.com/office/drawing/2014/main" id="{6D07A179-872D-174D-A650-117251E5BF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3861048"/>
              <a:ext cx="90577" cy="84169"/>
            </a:xfrm>
            <a:custGeom>
              <a:avLst/>
              <a:gdLst/>
              <a:ahLst/>
              <a:cxnLst>
                <a:cxn ang="0">
                  <a:pos x="486" y="0"/>
                </a:cxn>
                <a:cxn ang="0">
                  <a:pos x="344" y="345"/>
                </a:cxn>
                <a:cxn ang="0">
                  <a:pos x="0" y="345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6" y="689"/>
                </a:cxn>
                <a:cxn ang="0">
                  <a:pos x="832" y="911"/>
                </a:cxn>
                <a:cxn ang="0">
                  <a:pos x="710" y="567"/>
                </a:cxn>
                <a:cxn ang="0">
                  <a:pos x="974" y="345"/>
                </a:cxn>
                <a:cxn ang="0">
                  <a:pos x="629" y="345"/>
                </a:cxn>
                <a:cxn ang="0">
                  <a:pos x="486" y="0"/>
                </a:cxn>
              </a:cxnLst>
              <a:rect l="0" t="0" r="r" b="b"/>
              <a:pathLst>
                <a:path w="974" h="911">
                  <a:moveTo>
                    <a:pt x="486" y="0"/>
                  </a:moveTo>
                  <a:lnTo>
                    <a:pt x="344" y="345"/>
                  </a:lnTo>
                  <a:lnTo>
                    <a:pt x="0" y="345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6" y="689"/>
                  </a:lnTo>
                  <a:lnTo>
                    <a:pt x="832" y="911"/>
                  </a:lnTo>
                  <a:lnTo>
                    <a:pt x="710" y="567"/>
                  </a:lnTo>
                  <a:lnTo>
                    <a:pt x="974" y="345"/>
                  </a:lnTo>
                  <a:lnTo>
                    <a:pt x="629" y="345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352852F9-A85F-B140-BDB7-27A632C115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49144" y="4118292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4" y="688"/>
                </a:cxn>
                <a:cxn ang="0">
                  <a:pos x="828" y="911"/>
                </a:cxn>
                <a:cxn ang="0">
                  <a:pos x="706" y="567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1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4" y="688"/>
                  </a:lnTo>
                  <a:lnTo>
                    <a:pt x="828" y="911"/>
                  </a:lnTo>
                  <a:lnTo>
                    <a:pt x="706" y="567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6A7D394B-3649-464A-8800-F2C8E331EC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4372192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6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6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901ED79-DD5C-DD43-B19D-6B6B7A174B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3992875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3"/>
                </a:cxn>
                <a:cxn ang="0">
                  <a:pos x="0" y="343"/>
                </a:cxn>
                <a:cxn ang="0">
                  <a:pos x="263" y="564"/>
                </a:cxn>
                <a:cxn ang="0">
                  <a:pos x="141" y="905"/>
                </a:cxn>
                <a:cxn ang="0">
                  <a:pos x="487" y="684"/>
                </a:cxn>
                <a:cxn ang="0">
                  <a:pos x="831" y="905"/>
                </a:cxn>
                <a:cxn ang="0">
                  <a:pos x="709" y="564"/>
                </a:cxn>
                <a:cxn ang="0">
                  <a:pos x="973" y="343"/>
                </a:cxn>
                <a:cxn ang="0">
                  <a:pos x="628" y="343"/>
                </a:cxn>
                <a:cxn ang="0">
                  <a:pos x="487" y="0"/>
                </a:cxn>
              </a:cxnLst>
              <a:rect l="0" t="0" r="r" b="b"/>
              <a:pathLst>
                <a:path w="973" h="905">
                  <a:moveTo>
                    <a:pt x="487" y="0"/>
                  </a:moveTo>
                  <a:lnTo>
                    <a:pt x="344" y="343"/>
                  </a:lnTo>
                  <a:lnTo>
                    <a:pt x="0" y="343"/>
                  </a:lnTo>
                  <a:lnTo>
                    <a:pt x="263" y="564"/>
                  </a:lnTo>
                  <a:lnTo>
                    <a:pt x="141" y="905"/>
                  </a:lnTo>
                  <a:lnTo>
                    <a:pt x="487" y="684"/>
                  </a:lnTo>
                  <a:lnTo>
                    <a:pt x="831" y="905"/>
                  </a:lnTo>
                  <a:lnTo>
                    <a:pt x="709" y="564"/>
                  </a:lnTo>
                  <a:lnTo>
                    <a:pt x="973" y="343"/>
                  </a:lnTo>
                  <a:lnTo>
                    <a:pt x="628" y="343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EF148EBC-A2DA-544B-A288-0DDC828C8D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2946" y="3895886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3" y="909"/>
                </a:cxn>
                <a:cxn ang="0">
                  <a:pos x="488" y="687"/>
                </a:cxn>
                <a:cxn ang="0">
                  <a:pos x="834" y="909"/>
                </a:cxn>
                <a:cxn ang="0">
                  <a:pos x="712" y="565"/>
                </a:cxn>
                <a:cxn ang="0">
                  <a:pos x="976" y="344"/>
                </a:cxn>
                <a:cxn ang="0">
                  <a:pos x="631" y="344"/>
                </a:cxn>
                <a:cxn ang="0">
                  <a:pos x="488" y="0"/>
                </a:cxn>
              </a:cxnLst>
              <a:rect l="0" t="0" r="r" b="b"/>
              <a:pathLst>
                <a:path w="976" h="909">
                  <a:moveTo>
                    <a:pt x="488" y="0"/>
                  </a:moveTo>
                  <a:lnTo>
                    <a:pt x="346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3" y="909"/>
                  </a:lnTo>
                  <a:lnTo>
                    <a:pt x="488" y="687"/>
                  </a:lnTo>
                  <a:lnTo>
                    <a:pt x="834" y="909"/>
                  </a:lnTo>
                  <a:lnTo>
                    <a:pt x="712" y="565"/>
                  </a:lnTo>
                  <a:lnTo>
                    <a:pt x="976" y="344"/>
                  </a:lnTo>
                  <a:lnTo>
                    <a:pt x="631" y="344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7D13466F-12A5-CA49-908A-6EBE3C4C60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4246775"/>
              <a:ext cx="90577" cy="85841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7" y="689"/>
                </a:cxn>
                <a:cxn ang="0">
                  <a:pos x="832" y="911"/>
                </a:cxn>
                <a:cxn ang="0">
                  <a:pos x="711" y="567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11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7" y="689"/>
                  </a:lnTo>
                  <a:lnTo>
                    <a:pt x="832" y="911"/>
                  </a:lnTo>
                  <a:lnTo>
                    <a:pt x="711" y="567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1DE569C5-0801-F149-A01E-053197ECDC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4337354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2" y="905"/>
                </a:cxn>
                <a:cxn ang="0">
                  <a:pos x="488" y="684"/>
                </a:cxn>
                <a:cxn ang="0">
                  <a:pos x="834" y="905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0" y="343"/>
                </a:cxn>
                <a:cxn ang="0">
                  <a:pos x="488" y="0"/>
                </a:cxn>
              </a:cxnLst>
              <a:rect l="0" t="0" r="r" b="b"/>
              <a:pathLst>
                <a:path w="976" h="905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2" y="905"/>
                  </a:lnTo>
                  <a:lnTo>
                    <a:pt x="488" y="684"/>
                  </a:lnTo>
                  <a:lnTo>
                    <a:pt x="834" y="905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0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64C3BDF9-F023-6744-8299-9D2C1E859F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601" y="4337354"/>
              <a:ext cx="91971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3" y="906"/>
                </a:cxn>
                <a:cxn ang="0">
                  <a:pos x="488" y="685"/>
                </a:cxn>
                <a:cxn ang="0">
                  <a:pos x="834" y="906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1" y="343"/>
                </a:cxn>
                <a:cxn ang="0">
                  <a:pos x="488" y="0"/>
                </a:cxn>
              </a:cxnLst>
              <a:rect l="0" t="0" r="r" b="b"/>
              <a:pathLst>
                <a:path w="976" h="906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3" y="906"/>
                  </a:lnTo>
                  <a:lnTo>
                    <a:pt x="488" y="685"/>
                  </a:lnTo>
                  <a:lnTo>
                    <a:pt x="834" y="906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1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A587B9D-77F5-B64E-BA13-D463D49406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2064" y="3991203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1"/>
                </a:cxn>
                <a:cxn ang="0">
                  <a:pos x="0" y="341"/>
                </a:cxn>
                <a:cxn ang="0">
                  <a:pos x="261" y="562"/>
                </a:cxn>
                <a:cxn ang="0">
                  <a:pos x="141" y="904"/>
                </a:cxn>
                <a:cxn ang="0">
                  <a:pos x="483" y="683"/>
                </a:cxn>
                <a:cxn ang="0">
                  <a:pos x="826" y="904"/>
                </a:cxn>
                <a:cxn ang="0">
                  <a:pos x="704" y="562"/>
                </a:cxn>
                <a:cxn ang="0">
                  <a:pos x="967" y="341"/>
                </a:cxn>
                <a:cxn ang="0">
                  <a:pos x="624" y="341"/>
                </a:cxn>
                <a:cxn ang="0">
                  <a:pos x="483" y="0"/>
                </a:cxn>
              </a:cxnLst>
              <a:rect l="0" t="0" r="r" b="b"/>
              <a:pathLst>
                <a:path w="967" h="904">
                  <a:moveTo>
                    <a:pt x="483" y="0"/>
                  </a:moveTo>
                  <a:lnTo>
                    <a:pt x="342" y="341"/>
                  </a:lnTo>
                  <a:lnTo>
                    <a:pt x="0" y="341"/>
                  </a:lnTo>
                  <a:lnTo>
                    <a:pt x="261" y="562"/>
                  </a:lnTo>
                  <a:lnTo>
                    <a:pt x="141" y="904"/>
                  </a:lnTo>
                  <a:lnTo>
                    <a:pt x="483" y="683"/>
                  </a:lnTo>
                  <a:lnTo>
                    <a:pt x="826" y="904"/>
                  </a:lnTo>
                  <a:lnTo>
                    <a:pt x="704" y="562"/>
                  </a:lnTo>
                  <a:lnTo>
                    <a:pt x="967" y="341"/>
                  </a:lnTo>
                  <a:lnTo>
                    <a:pt x="624" y="341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AD25EFB7-4426-0047-861C-7BC634B2EF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3895886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1" y="909"/>
                </a:cxn>
                <a:cxn ang="0">
                  <a:pos x="487" y="687"/>
                </a:cxn>
                <a:cxn ang="0">
                  <a:pos x="832" y="909"/>
                </a:cxn>
                <a:cxn ang="0">
                  <a:pos x="711" y="565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09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1" y="909"/>
                  </a:lnTo>
                  <a:lnTo>
                    <a:pt x="487" y="687"/>
                  </a:lnTo>
                  <a:lnTo>
                    <a:pt x="832" y="909"/>
                  </a:lnTo>
                  <a:lnTo>
                    <a:pt x="711" y="565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</p:grpSp>
      <p:sp>
        <p:nvSpPr>
          <p:cNvPr id="20" name="Rectangle 39">
            <a:extLst>
              <a:ext uri="{FF2B5EF4-FFF2-40B4-BE49-F238E27FC236}">
                <a16:creationId xmlns:a16="http://schemas.microsoft.com/office/drawing/2014/main" id="{D48202FE-6F51-5E46-B135-212AA58421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07670" y="629995"/>
            <a:ext cx="400050" cy="1539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de-DE" sz="1000" b="1" i="1" dirty="0">
                <a:solidFill>
                  <a:srgbClr val="F0F8FF"/>
                </a:solidFill>
              </a:rPr>
              <a:t>CAPRI</a:t>
            </a:r>
            <a:endParaRPr lang="en-GB" altLang="de-DE" dirty="0">
              <a:solidFill>
                <a:srgbClr val="F0F8FF"/>
              </a:solidFill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591CFDCE-186B-9546-8E8E-935D4488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699" y="404664"/>
            <a:ext cx="1658938" cy="64293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81456987-8A5C-0B48-82AA-9390613FF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128" y="404665"/>
            <a:ext cx="64928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08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6732-2E35-471B-A3E5-A99434BD9D13}" type="datetime1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4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91D3-24D4-49DE-9244-1E1165B763A6}" type="datetime1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4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A9A1-010F-4006-B790-4339DED1009A}" type="datetime1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3F8-406C-4018-9DEB-CFC23C8D3561}" type="datetime1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83AF-7B5F-480C-84E1-ADCF5C2EBD7A}" type="datetime1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1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747B-5844-43DB-806B-B90C82236F4B}" type="datetime1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2CB0-7873-415A-9216-EB9A65E6C1D3}" type="datetime1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0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C601-3E44-4B2C-8143-AE3B1273CFEB}" type="datetime1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9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47860EA-5F04-E349-80F0-2BAC060F072D}"/>
              </a:ext>
            </a:extLst>
          </p:cNvPr>
          <p:cNvSpPr/>
          <p:nvPr/>
        </p:nvSpPr>
        <p:spPr>
          <a:xfrm>
            <a:off x="0" y="0"/>
            <a:ext cx="9144000" cy="1510747"/>
          </a:xfrm>
          <a:prstGeom prst="rect">
            <a:avLst/>
          </a:prstGeom>
          <a:solidFill>
            <a:srgbClr val="29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390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7C6D7-DF46-4796-89A1-5C1C9AA45E41}" type="datetime1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4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CEBF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Calibration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Supply Model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Davit Stepanyan</a:t>
            </a:r>
          </a:p>
          <a:p>
            <a:r>
              <a:rPr lang="de-DE" dirty="0" err="1"/>
              <a:t>Thuenen</a:t>
            </a:r>
            <a:r>
              <a:rPr lang="de-DE" dirty="0"/>
              <a:t>-Institute </a:t>
            </a:r>
            <a:r>
              <a:rPr lang="de-DE" dirty="0" err="1"/>
              <a:t>of</a:t>
            </a:r>
            <a:r>
              <a:rPr lang="de-DE" dirty="0"/>
              <a:t> Farm Economics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1410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06B6A-99DC-4BCF-B974-361BD118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Specifying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PMP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Inhaltsplatzhalter 3">
                <a:extLst>
                  <a:ext uri="{FF2B5EF4-FFF2-40B4-BE49-F238E27FC236}">
                    <a16:creationId xmlns:a16="http://schemas.microsoft.com/office/drawing/2014/main" id="{C86A295D-1783-4974-9158-277B85CD66F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27225806"/>
                  </p:ext>
                </p:extLst>
              </p:nvPr>
            </p:nvGraphicFramePr>
            <p:xfrm>
              <a:off x="628650" y="1825625"/>
              <a:ext cx="7886700" cy="32683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1835714708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251794191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4671736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d</a:t>
                          </a:r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Q</a:t>
                          </a:r>
                          <a:endParaRPr lang="en-US" dirty="0"/>
                        </a:p>
                      </a:txBody>
                      <a:tcPr marL="87630" marR="87630"/>
                    </a:tc>
                    <a:extLst>
                      <a:ext uri="{0D108BD9-81ED-4DB2-BD59-A6C34878D82A}">
                        <a16:rowId xmlns:a16="http://schemas.microsoft.com/office/drawing/2014/main" val="14282592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Standard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smtClean="0">
                                            <a:latin typeface="Cambria Math" panose="02040503050406030204" pitchFamily="18" charset="0"/>
                                          </a:rPr>
                                          <m:t>ρ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extLst>
                      <a:ext uri="{0D108BD9-81ED-4DB2-BD59-A6C34878D82A}">
                        <a16:rowId xmlns:a16="http://schemas.microsoft.com/office/drawing/2014/main" val="3018468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Average </a:t>
                          </a:r>
                          <a:r>
                            <a:rPr lang="de-DE" dirty="0" err="1"/>
                            <a:t>cost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  <m:t>ρ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smtClean="0">
                                            <a:latin typeface="Cambria Math" panose="02040503050406030204" pitchFamily="18" charset="0"/>
                                          </a:rPr>
                                          <m:t>ρ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extLst>
                      <a:ext uri="{0D108BD9-81ED-4DB2-BD59-A6C34878D82A}">
                        <a16:rowId xmlns:a16="http://schemas.microsoft.com/office/drawing/2014/main" val="36561983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Paris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dirty="0"/>
                            <a:t> 0</a:t>
                          </a:r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smtClean="0">
                                            <a:latin typeface="Cambria Math" panose="02040503050406030204" pitchFamily="18" charset="0"/>
                                          </a:rPr>
                                          <m:t>ρ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extLst>
                      <a:ext uri="{0D108BD9-81ED-4DB2-BD59-A6C34878D82A}">
                        <a16:rowId xmlns:a16="http://schemas.microsoft.com/office/drawing/2014/main" val="27344440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err="1"/>
                            <a:t>Exogenous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elasticities</a:t>
                          </a:r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  <m:t>ρ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smtClean="0">
                                            <a:latin typeface="Cambria Math" panose="02040503050406030204" pitchFamily="18" charset="0"/>
                                          </a:rPr>
                                          <m:t>ε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87630" marR="87630"/>
                    </a:tc>
                    <a:extLst>
                      <a:ext uri="{0D108BD9-81ED-4DB2-BD59-A6C34878D82A}">
                        <a16:rowId xmlns:a16="http://schemas.microsoft.com/office/drawing/2014/main" val="30812334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Inhaltsplatzhalter 3">
                <a:extLst>
                  <a:ext uri="{FF2B5EF4-FFF2-40B4-BE49-F238E27FC236}">
                    <a16:creationId xmlns:a16="http://schemas.microsoft.com/office/drawing/2014/main" id="{C86A295D-1783-4974-9158-277B85CD66F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27225806"/>
                  </p:ext>
                </p:extLst>
              </p:nvPr>
            </p:nvGraphicFramePr>
            <p:xfrm>
              <a:off x="457200" y="1600200"/>
              <a:ext cx="8229600" cy="32683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43200">
                      <a:extLst>
                        <a:ext uri="{9D8B030D-6E8A-4147-A177-3AD203B41FA5}">
                          <a16:colId xmlns:a16="http://schemas.microsoft.com/office/drawing/2014/main" val="1835714708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25179419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24671736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Q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28259238"/>
                      </a:ext>
                    </a:extLst>
                  </a:tr>
                  <a:tr h="675386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Standard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44" t="-59459" r="-101111" b="-3306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444" t="-59459" r="-1111" b="-3306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8468191"/>
                      </a:ext>
                    </a:extLst>
                  </a:tr>
                  <a:tr h="720535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Average </a:t>
                          </a:r>
                          <a:r>
                            <a:rPr lang="de-DE" dirty="0" err="1"/>
                            <a:t>cost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44" t="-150000" r="-101111" b="-2110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444" t="-150000" r="-1111" b="-2110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6198346"/>
                      </a:ext>
                    </a:extLst>
                  </a:tr>
                  <a:tr h="725996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Paris </a:t>
                          </a:r>
                          <a:r>
                            <a:rPr lang="de-DE" dirty="0" err="1"/>
                            <a:t>approach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44" t="-245833" r="-101111" b="-10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444" t="-245833" r="-1111" b="-10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34444084"/>
                      </a:ext>
                    </a:extLst>
                  </a:tr>
                  <a:tr h="775589">
                    <a:tc>
                      <a:txBody>
                        <a:bodyPr/>
                        <a:lstStyle/>
                        <a:p>
                          <a:r>
                            <a:rPr lang="de-DE" dirty="0" err="1"/>
                            <a:t>Exogenous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elasticities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44" t="-326772" r="-101111" b="-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444" t="-326772" r="-1111" b="-15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2334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4DA81-F2F3-480E-B0F7-BF8B44DD8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60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50141-6A0C-4FE8-993F-6D85B3D8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Hands-on </a:t>
            </a:r>
            <a:r>
              <a:rPr lang="de-DE" dirty="0" err="1"/>
              <a:t>Exercise</a:t>
            </a:r>
            <a:r>
              <a:rPr lang="de-DE" dirty="0"/>
              <a:t>. Excel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B9BAC-708B-4C3E-81DF-6D0DD2E31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PMP </a:t>
            </a:r>
            <a:r>
              <a:rPr lang="de-DE" sz="2400" b="1" dirty="0" err="1"/>
              <a:t>reveal</a:t>
            </a:r>
            <a:r>
              <a:rPr lang="de-DE" sz="2400" b="1" dirty="0"/>
              <a:t> dual </a:t>
            </a:r>
            <a:r>
              <a:rPr lang="de-DE" sz="2400" b="1" dirty="0" err="1"/>
              <a:t>values</a:t>
            </a:r>
            <a:endParaRPr lang="de-DE" sz="2400" b="1" dirty="0"/>
          </a:p>
          <a:p>
            <a:pPr lvl="1"/>
            <a:r>
              <a:rPr lang="de-DE" sz="2000" dirty="0"/>
              <a:t>Open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solver</a:t>
            </a:r>
            <a:endParaRPr lang="de-DE" sz="2000" dirty="0"/>
          </a:p>
          <a:p>
            <a:pPr lvl="1"/>
            <a:r>
              <a:rPr lang="de-DE" sz="2000" dirty="0" err="1"/>
              <a:t>Maximize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objective</a:t>
            </a:r>
            <a:r>
              <a:rPr lang="de-DE" sz="2000" dirty="0"/>
              <a:t> </a:t>
            </a:r>
            <a:r>
              <a:rPr lang="de-DE" sz="2000" dirty="0" err="1"/>
              <a:t>function</a:t>
            </a:r>
            <a:r>
              <a:rPr lang="de-DE" sz="2000" dirty="0"/>
              <a:t> </a:t>
            </a:r>
            <a:r>
              <a:rPr lang="de-DE" sz="2000" dirty="0" err="1"/>
              <a:t>subject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calibration</a:t>
            </a:r>
            <a:r>
              <a:rPr lang="de-DE" sz="2000" dirty="0"/>
              <a:t> </a:t>
            </a:r>
            <a:r>
              <a:rPr lang="de-DE" sz="2000" dirty="0" err="1"/>
              <a:t>constraints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well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and </a:t>
            </a:r>
            <a:r>
              <a:rPr lang="de-DE" sz="2000" dirty="0" err="1"/>
              <a:t>labor</a:t>
            </a:r>
            <a:r>
              <a:rPr lang="de-DE" sz="2000" dirty="0"/>
              <a:t> </a:t>
            </a:r>
            <a:r>
              <a:rPr lang="de-DE" sz="2000" dirty="0" err="1"/>
              <a:t>constraints</a:t>
            </a:r>
            <a:endParaRPr lang="de-DE" sz="2000" dirty="0"/>
          </a:p>
          <a:p>
            <a:r>
              <a:rPr lang="de-DE" sz="2400" b="1" dirty="0"/>
              <a:t>Questions </a:t>
            </a:r>
            <a:r>
              <a:rPr lang="de-DE" sz="2400" b="1" dirty="0" err="1"/>
              <a:t>for</a:t>
            </a:r>
            <a:r>
              <a:rPr lang="de-DE" sz="2400" b="1" dirty="0"/>
              <a:t> </a:t>
            </a:r>
            <a:r>
              <a:rPr lang="de-DE" sz="2400" b="1" dirty="0" err="1"/>
              <a:t>discussion</a:t>
            </a:r>
            <a:endParaRPr lang="de-DE" sz="2400" b="1" dirty="0"/>
          </a:p>
          <a:p>
            <a:pPr lvl="1"/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allocated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each</a:t>
            </a:r>
            <a:r>
              <a:rPr lang="de-DE" sz="2000" dirty="0"/>
              <a:t> </a:t>
            </a:r>
            <a:r>
              <a:rPr lang="de-DE" sz="2000" dirty="0" err="1"/>
              <a:t>crop</a:t>
            </a:r>
            <a:r>
              <a:rPr lang="de-DE" sz="2000" dirty="0"/>
              <a:t>?</a:t>
            </a:r>
          </a:p>
          <a:p>
            <a:pPr lvl="1"/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dual </a:t>
            </a:r>
            <a:r>
              <a:rPr lang="de-DE" sz="2000" dirty="0" err="1"/>
              <a:t>values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wheat</a:t>
            </a:r>
            <a:r>
              <a:rPr lang="de-DE" sz="2000" dirty="0"/>
              <a:t>, </a:t>
            </a:r>
            <a:r>
              <a:rPr lang="de-DE" sz="2000" dirty="0" err="1"/>
              <a:t>barley</a:t>
            </a:r>
            <a:r>
              <a:rPr lang="de-DE" sz="2000" dirty="0"/>
              <a:t>, </a:t>
            </a:r>
            <a:r>
              <a:rPr lang="de-DE" sz="2000" dirty="0" err="1"/>
              <a:t>rapeseed</a:t>
            </a:r>
            <a:r>
              <a:rPr lang="de-DE" sz="2000" dirty="0"/>
              <a:t> and </a:t>
            </a:r>
            <a:r>
              <a:rPr lang="de-DE" sz="2000" dirty="0" err="1"/>
              <a:t>sugar</a:t>
            </a:r>
            <a:r>
              <a:rPr lang="de-DE" sz="2000" dirty="0"/>
              <a:t> </a:t>
            </a:r>
            <a:r>
              <a:rPr lang="de-DE" sz="2000" dirty="0" err="1"/>
              <a:t>beet</a:t>
            </a:r>
            <a:r>
              <a:rPr lang="de-DE" sz="2000" dirty="0"/>
              <a:t>?</a:t>
            </a:r>
          </a:p>
          <a:p>
            <a:pPr lvl="1"/>
            <a:r>
              <a:rPr lang="de-DE" sz="2000" dirty="0"/>
              <a:t>Are </a:t>
            </a:r>
            <a:r>
              <a:rPr lang="de-DE" sz="2000" dirty="0" err="1"/>
              <a:t>land</a:t>
            </a:r>
            <a:r>
              <a:rPr lang="de-DE" sz="2000" dirty="0"/>
              <a:t> and </a:t>
            </a:r>
            <a:r>
              <a:rPr lang="de-DE" sz="2000" dirty="0" err="1"/>
              <a:t>labor</a:t>
            </a:r>
            <a:r>
              <a:rPr lang="de-DE" sz="2000" dirty="0"/>
              <a:t> fully </a:t>
            </a:r>
            <a:r>
              <a:rPr lang="de-DE" sz="2000" dirty="0" err="1"/>
              <a:t>used</a:t>
            </a:r>
            <a:r>
              <a:rPr lang="de-DE" sz="2000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869CC-63A2-4223-A075-D2B95FE5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AE96-CFCF-42A6-9644-1DD1667C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Reveal</a:t>
            </a:r>
            <a:r>
              <a:rPr lang="de-DE" b="1" dirty="0"/>
              <a:t> Dual Values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E06A9-8407-4741-BD28-16220870F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890400-EB0C-401C-90BA-E9DE51D68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069859"/>
            <a:ext cx="6879183" cy="39340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CEE703C-3892-42F8-83DE-41FEE238D216}"/>
              </a:ext>
            </a:extLst>
          </p:cNvPr>
          <p:cNvSpPr/>
          <p:nvPr/>
        </p:nvSpPr>
        <p:spPr>
          <a:xfrm>
            <a:off x="4572000" y="5029200"/>
            <a:ext cx="685800" cy="838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03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50141-6A0C-4FE8-993F-6D85B3D8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Hands-on </a:t>
            </a:r>
            <a:r>
              <a:rPr lang="de-DE" dirty="0" err="1"/>
              <a:t>Exercise</a:t>
            </a:r>
            <a:r>
              <a:rPr lang="de-DE" dirty="0"/>
              <a:t>. Excel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B9BAC-708B-4C3E-81DF-6D0DD2E31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400" b="1" dirty="0"/>
              <a:t>PMP1_Standard</a:t>
            </a:r>
          </a:p>
          <a:p>
            <a:pPr lvl="1"/>
            <a:r>
              <a:rPr lang="de-DE" sz="2000" dirty="0" err="1"/>
              <a:t>Solve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PMP </a:t>
            </a:r>
            <a:r>
              <a:rPr lang="de-DE" sz="2000" dirty="0" err="1"/>
              <a:t>problem</a:t>
            </a:r>
            <a:r>
              <a:rPr lang="de-DE" sz="2000" dirty="0"/>
              <a:t> </a:t>
            </a:r>
            <a:r>
              <a:rPr lang="de-DE" sz="2000" dirty="0" err="1"/>
              <a:t>using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standard</a:t>
            </a:r>
            <a:r>
              <a:rPr lang="de-DE" sz="2000" dirty="0"/>
              <a:t> </a:t>
            </a:r>
            <a:r>
              <a:rPr lang="de-DE" sz="2000" dirty="0" err="1"/>
              <a:t>approach</a:t>
            </a:r>
            <a:endParaRPr lang="de-DE" sz="2000" dirty="0"/>
          </a:p>
          <a:p>
            <a:pPr lvl="1"/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</a:t>
            </a:r>
            <a:r>
              <a:rPr lang="de-DE" sz="2000" dirty="0" err="1"/>
              <a:t>allocation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each</a:t>
            </a:r>
            <a:r>
              <a:rPr lang="de-DE" sz="2000" dirty="0"/>
              <a:t> </a:t>
            </a:r>
            <a:r>
              <a:rPr lang="de-DE" sz="2000" dirty="0" err="1"/>
              <a:t>crop</a:t>
            </a:r>
            <a:r>
              <a:rPr lang="de-DE" sz="2000" dirty="0"/>
              <a:t> </a:t>
            </a:r>
            <a:r>
              <a:rPr lang="de-DE" sz="2000" dirty="0" err="1"/>
              <a:t>under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given</a:t>
            </a:r>
            <a:r>
              <a:rPr lang="de-DE" sz="2000" dirty="0"/>
              <a:t> </a:t>
            </a:r>
            <a:r>
              <a:rPr lang="de-DE" sz="2000" dirty="0" err="1"/>
              <a:t>scenraios</a:t>
            </a:r>
            <a:r>
              <a:rPr lang="de-DE" sz="2000" dirty="0"/>
              <a:t> (different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levels</a:t>
            </a:r>
            <a:r>
              <a:rPr lang="de-DE" sz="2000" dirty="0"/>
              <a:t>)?</a:t>
            </a:r>
          </a:p>
          <a:p>
            <a:r>
              <a:rPr lang="de-DE" sz="2400" b="1" dirty="0"/>
              <a:t>PMP2_Average_cost</a:t>
            </a:r>
          </a:p>
          <a:p>
            <a:pPr lvl="1"/>
            <a:r>
              <a:rPr lang="de-DE" sz="2000" dirty="0" err="1"/>
              <a:t>Solve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PMP </a:t>
            </a:r>
            <a:r>
              <a:rPr lang="de-DE" sz="2000" dirty="0" err="1"/>
              <a:t>problem</a:t>
            </a:r>
            <a:r>
              <a:rPr lang="de-DE" sz="2000" dirty="0"/>
              <a:t> </a:t>
            </a:r>
            <a:r>
              <a:rPr lang="de-DE" sz="2000" dirty="0" err="1"/>
              <a:t>using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average</a:t>
            </a:r>
            <a:r>
              <a:rPr lang="de-DE" sz="2000" dirty="0"/>
              <a:t> </a:t>
            </a:r>
            <a:r>
              <a:rPr lang="de-DE" sz="2000" dirty="0" err="1"/>
              <a:t>cost</a:t>
            </a:r>
            <a:r>
              <a:rPr lang="de-DE" sz="2000" dirty="0"/>
              <a:t> </a:t>
            </a:r>
            <a:r>
              <a:rPr lang="de-DE" sz="2000" dirty="0" err="1"/>
              <a:t>approach</a:t>
            </a:r>
            <a:r>
              <a:rPr lang="de-DE" sz="2000" dirty="0"/>
              <a:t> </a:t>
            </a:r>
          </a:p>
          <a:p>
            <a:pPr lvl="1"/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</a:t>
            </a:r>
            <a:r>
              <a:rPr lang="de-DE" sz="2000" dirty="0" err="1"/>
              <a:t>allocation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each</a:t>
            </a:r>
            <a:r>
              <a:rPr lang="de-DE" sz="2000" dirty="0"/>
              <a:t> </a:t>
            </a:r>
            <a:r>
              <a:rPr lang="de-DE" sz="2000" dirty="0" err="1"/>
              <a:t>crop</a:t>
            </a:r>
            <a:r>
              <a:rPr lang="de-DE" sz="2000" dirty="0"/>
              <a:t> </a:t>
            </a:r>
            <a:r>
              <a:rPr lang="de-DE" sz="2000" dirty="0" err="1"/>
              <a:t>under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given</a:t>
            </a:r>
            <a:r>
              <a:rPr lang="de-DE" sz="2000" dirty="0"/>
              <a:t> </a:t>
            </a:r>
            <a:r>
              <a:rPr lang="de-DE" sz="2000" dirty="0" err="1"/>
              <a:t>scenraios</a:t>
            </a:r>
            <a:r>
              <a:rPr lang="de-DE" sz="2000" dirty="0"/>
              <a:t> (different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levels</a:t>
            </a:r>
            <a:r>
              <a:rPr lang="de-DE" sz="2000" dirty="0"/>
              <a:t>)?</a:t>
            </a:r>
            <a:endParaRPr lang="en-US" sz="2000" dirty="0"/>
          </a:p>
          <a:p>
            <a:r>
              <a:rPr lang="de-DE" sz="2400" b="1" dirty="0"/>
              <a:t>PMP3_Paris</a:t>
            </a:r>
          </a:p>
          <a:p>
            <a:pPr lvl="1"/>
            <a:r>
              <a:rPr lang="de-DE" sz="2000" dirty="0" err="1"/>
              <a:t>Solve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PMP </a:t>
            </a:r>
            <a:r>
              <a:rPr lang="de-DE" sz="2000" dirty="0" err="1"/>
              <a:t>problem</a:t>
            </a:r>
            <a:r>
              <a:rPr lang="de-DE" sz="2000" dirty="0"/>
              <a:t> </a:t>
            </a:r>
            <a:r>
              <a:rPr lang="de-DE" sz="2000" dirty="0" err="1"/>
              <a:t>using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Paris </a:t>
            </a:r>
            <a:r>
              <a:rPr lang="de-DE" sz="2000" dirty="0" err="1"/>
              <a:t>approach</a:t>
            </a:r>
            <a:r>
              <a:rPr lang="de-DE" sz="2000" dirty="0"/>
              <a:t> </a:t>
            </a:r>
          </a:p>
          <a:p>
            <a:pPr lvl="1"/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</a:t>
            </a:r>
            <a:r>
              <a:rPr lang="de-DE" sz="2000" dirty="0" err="1"/>
              <a:t>allocation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each</a:t>
            </a:r>
            <a:r>
              <a:rPr lang="de-DE" sz="2000" dirty="0"/>
              <a:t> </a:t>
            </a:r>
            <a:r>
              <a:rPr lang="de-DE" sz="2000" dirty="0" err="1"/>
              <a:t>crop</a:t>
            </a:r>
            <a:r>
              <a:rPr lang="de-DE" sz="2000" dirty="0"/>
              <a:t> </a:t>
            </a:r>
            <a:r>
              <a:rPr lang="de-DE" sz="2000" dirty="0" err="1"/>
              <a:t>under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given</a:t>
            </a:r>
            <a:r>
              <a:rPr lang="de-DE" sz="2000" dirty="0"/>
              <a:t> </a:t>
            </a:r>
            <a:r>
              <a:rPr lang="de-DE" sz="2000" dirty="0" err="1"/>
              <a:t>scenraios</a:t>
            </a:r>
            <a:r>
              <a:rPr lang="de-DE" sz="2000" dirty="0"/>
              <a:t> (different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levels</a:t>
            </a:r>
            <a:r>
              <a:rPr lang="de-DE" sz="2000" dirty="0"/>
              <a:t>)?</a:t>
            </a:r>
          </a:p>
          <a:p>
            <a:r>
              <a:rPr lang="de-DE" sz="2400" b="1" dirty="0"/>
              <a:t>PMP4_Exogenous_elasticities</a:t>
            </a:r>
          </a:p>
          <a:p>
            <a:pPr lvl="1"/>
            <a:r>
              <a:rPr lang="de-DE" sz="2000" dirty="0" err="1"/>
              <a:t>Solve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PMP </a:t>
            </a:r>
            <a:r>
              <a:rPr lang="de-DE" sz="2000" dirty="0" err="1"/>
              <a:t>problem</a:t>
            </a:r>
            <a:r>
              <a:rPr lang="de-DE" sz="2000" dirty="0"/>
              <a:t> </a:t>
            </a:r>
            <a:r>
              <a:rPr lang="de-DE" sz="2000" dirty="0" err="1"/>
              <a:t>using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exogenous</a:t>
            </a:r>
            <a:r>
              <a:rPr lang="de-DE" sz="2000" dirty="0"/>
              <a:t> </a:t>
            </a:r>
            <a:r>
              <a:rPr lang="de-DE" sz="2000" dirty="0" err="1"/>
              <a:t>elasticities</a:t>
            </a:r>
            <a:r>
              <a:rPr lang="de-DE" sz="2000" dirty="0"/>
              <a:t> </a:t>
            </a:r>
            <a:r>
              <a:rPr lang="de-DE" sz="2000" dirty="0" err="1"/>
              <a:t>approach</a:t>
            </a:r>
            <a:r>
              <a:rPr lang="de-DE" sz="2000" dirty="0"/>
              <a:t> </a:t>
            </a:r>
          </a:p>
          <a:p>
            <a:pPr lvl="1"/>
            <a:r>
              <a:rPr lang="de-DE" sz="2000" dirty="0" err="1"/>
              <a:t>What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land</a:t>
            </a:r>
            <a:r>
              <a:rPr lang="de-DE" sz="2000" dirty="0"/>
              <a:t> </a:t>
            </a:r>
            <a:r>
              <a:rPr lang="de-DE" sz="2000" dirty="0" err="1"/>
              <a:t>allocation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each</a:t>
            </a:r>
            <a:r>
              <a:rPr lang="de-DE" sz="2000" dirty="0"/>
              <a:t> </a:t>
            </a:r>
            <a:r>
              <a:rPr lang="de-DE" sz="2000" dirty="0" err="1"/>
              <a:t>crop</a:t>
            </a:r>
            <a:r>
              <a:rPr lang="de-DE" sz="2000" dirty="0"/>
              <a:t> </a:t>
            </a:r>
            <a:r>
              <a:rPr lang="de-DE" sz="2000" dirty="0" err="1"/>
              <a:t>under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given</a:t>
            </a:r>
            <a:r>
              <a:rPr lang="de-DE" sz="2000" dirty="0"/>
              <a:t> </a:t>
            </a:r>
            <a:r>
              <a:rPr lang="de-DE" sz="2000" dirty="0" err="1"/>
              <a:t>scenraios</a:t>
            </a:r>
            <a:r>
              <a:rPr lang="de-DE" sz="2000" dirty="0"/>
              <a:t> (different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levels</a:t>
            </a:r>
            <a:r>
              <a:rPr lang="de-DE" sz="2000" dirty="0"/>
              <a:t>)? </a:t>
            </a:r>
          </a:p>
          <a:p>
            <a:pPr lvl="1"/>
            <a:endParaRPr lang="de-DE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869CC-63A2-4223-A075-D2B95FE5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0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0AE22-B93C-46CA-8DA2-22E2E1EB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C964F-5F05-4E36-B4B2-CA28771C2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ED7448-6891-4E50-BBF5-322439DC3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791587"/>
              </p:ext>
            </p:extLst>
          </p:nvPr>
        </p:nvGraphicFramePr>
        <p:xfrm>
          <a:off x="228600" y="1525525"/>
          <a:ext cx="4343400" cy="243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94853D-B77F-4137-9BF1-0C559C8D21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106130"/>
              </p:ext>
            </p:extLst>
          </p:nvPr>
        </p:nvGraphicFramePr>
        <p:xfrm>
          <a:off x="4419600" y="1524000"/>
          <a:ext cx="4343400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9180C31-ABAA-402A-97C1-4DA7A3D37D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010924"/>
              </p:ext>
            </p:extLst>
          </p:nvPr>
        </p:nvGraphicFramePr>
        <p:xfrm>
          <a:off x="228600" y="4022790"/>
          <a:ext cx="4343400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E735C95-E370-42AB-931C-7EA95A0DDA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32826"/>
              </p:ext>
            </p:extLst>
          </p:nvPr>
        </p:nvGraphicFramePr>
        <p:xfrm>
          <a:off x="4571035" y="4021266"/>
          <a:ext cx="4343400" cy="24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0056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E3A3-7D69-40CF-81E1-68A07B2F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Hands-on </a:t>
            </a:r>
            <a:r>
              <a:rPr lang="de-DE" dirty="0" err="1"/>
              <a:t>Exercise</a:t>
            </a:r>
            <a:r>
              <a:rPr lang="de-DE" dirty="0"/>
              <a:t>. GAMS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9FA83-F37B-4084-A59E-3ED4CD668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Session_A3.2_Advanced_PMP_example.gms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1B79-0B91-46BC-A3E2-1BAD7BFF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8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4B1B-EC64-41FE-8BD6-0CA1EFC4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Calibration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Supply Module in CAPRI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923DA7-C7BD-4F8F-A469-8C418158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C0E0A5-DCA9-47AC-8F04-16A99A9AD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65" y="3048000"/>
            <a:ext cx="7886700" cy="35789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F36A64-EA95-404E-A664-5B2D0323C634}"/>
              </a:ext>
            </a:extLst>
          </p:cNvPr>
          <p:cNvSpPr txBox="1"/>
          <p:nvPr/>
        </p:nvSpPr>
        <p:spPr>
          <a:xfrm>
            <a:off x="656565" y="1752600"/>
            <a:ext cx="7858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Finding meaningful trend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Calibrate the economic models supply and market model to the meaningful trends (observation in the future)</a:t>
            </a:r>
          </a:p>
        </p:txBody>
      </p:sp>
    </p:spTree>
    <p:extLst>
      <p:ext uri="{BB962C8B-B14F-4D97-AF65-F5344CB8AC3E}">
        <p14:creationId xmlns:p14="http://schemas.microsoft.com/office/powerpoint/2010/main" val="3854040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4B1B-EC64-41FE-8BD6-0CA1EFC4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Calibration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Supply Module in CAPRI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E5C66B-95B1-4CCD-88C2-398C6E393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650" y="2205553"/>
            <a:ext cx="7886700" cy="359148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577424-13FF-4BFD-9DF9-F5DD69AFF181}"/>
              </a:ext>
            </a:extLst>
          </p:cNvPr>
          <p:cNvSpPr/>
          <p:nvPr/>
        </p:nvSpPr>
        <p:spPr>
          <a:xfrm>
            <a:off x="3505200" y="4419600"/>
            <a:ext cx="13716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9DC1B7-287F-4987-BDA6-9205F83FA889}"/>
              </a:ext>
            </a:extLst>
          </p:cNvPr>
          <p:cNvSpPr txBox="1"/>
          <p:nvPr/>
        </p:nvSpPr>
        <p:spPr>
          <a:xfrm>
            <a:off x="1219200" y="4799738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>
                <a:solidFill>
                  <a:srgbClr val="FF0000"/>
                </a:solidFill>
              </a:rPr>
              <a:t>Calibration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de-DE" sz="2000" b="1" dirty="0" err="1">
                <a:solidFill>
                  <a:srgbClr val="FF0000"/>
                </a:solidFill>
              </a:rPr>
              <a:t>test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923DA7-C7BD-4F8F-A469-8C418158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8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EDC3-C261-44A9-949B-57870EA61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 </a:t>
            </a:r>
            <a:r>
              <a:rPr lang="de-DE" dirty="0" err="1"/>
              <a:t>Calibration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B0BD9-9EAE-4701-8542-788255A5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 inside gams\baseline\</a:t>
            </a:r>
            <a:r>
              <a:rPr lang="en-US" dirty="0" err="1"/>
              <a:t>check_cal.gms</a:t>
            </a:r>
            <a:endParaRPr lang="en-US" dirty="0"/>
          </a:p>
          <a:p>
            <a:pPr lvl="1"/>
            <a:r>
              <a:rPr lang="en-US" dirty="0"/>
              <a:t>There is an ”abort” if a calibration test fails. Explain the code.</a:t>
            </a:r>
          </a:p>
          <a:p>
            <a:r>
              <a:rPr lang="en-US" sz="2800" dirty="0"/>
              <a:t>Run baseline calibration for Denmark</a:t>
            </a:r>
          </a:p>
          <a:p>
            <a:r>
              <a:rPr lang="en-US" sz="2800" dirty="0"/>
              <a:t>Run a simulation of the same policy for Denmark</a:t>
            </a:r>
          </a:p>
          <a:p>
            <a:pPr lvl="1"/>
            <a:r>
              <a:rPr lang="en-US" sz="2400" dirty="0"/>
              <a:t>Make sure you set ”Additional result type identifier to ”_dk”</a:t>
            </a:r>
          </a:p>
          <a:p>
            <a:pPr lvl="1"/>
            <a:r>
              <a:rPr lang="en-US" sz="2400" dirty="0"/>
              <a:t>Open the .LST file and check ”</a:t>
            </a:r>
            <a:r>
              <a:rPr lang="en-US" sz="2400" dirty="0" err="1"/>
              <a:t>p_itemsInIters</a:t>
            </a:r>
            <a:r>
              <a:rPr lang="en-US" sz="2400" dirty="0"/>
              <a:t>”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C3084-6D37-4E29-80DC-759E9282C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7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LP Problem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56642" y="3661708"/>
            <a:ext cx="7086600" cy="17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Land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availability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: 200 ha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Labor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availability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: 10,000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hours</a:t>
            </a:r>
            <a:endParaRPr lang="de-DE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de-DE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de-DE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land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devoted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crop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i (in ha)</a:t>
            </a:r>
            <a:endParaRPr lang="de-DE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How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allocate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land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maximize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total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gross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margin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E0E3CA-2741-4DE8-AF36-41ACB513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53670986-F674-425A-A1EF-C3E2675A9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39705"/>
              </p:ext>
            </p:extLst>
          </p:nvPr>
        </p:nvGraphicFramePr>
        <p:xfrm>
          <a:off x="656642" y="1752600"/>
          <a:ext cx="785871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9744">
                  <a:extLst>
                    <a:ext uri="{9D8B030D-6E8A-4147-A177-3AD203B41FA5}">
                      <a16:colId xmlns:a16="http://schemas.microsoft.com/office/drawing/2014/main" val="691963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542199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93433481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956449478"/>
                    </a:ext>
                  </a:extLst>
                </a:gridCol>
                <a:gridCol w="1372766">
                  <a:extLst>
                    <a:ext uri="{9D8B030D-6E8A-4147-A177-3AD203B41FA5}">
                      <a16:colId xmlns:a16="http://schemas.microsoft.com/office/drawing/2014/main" val="99495636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Wheat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Barley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Rapeseed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Sugarbeet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811065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Expected gross margin (pesos)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253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443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284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516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934521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293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503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319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596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758638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80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56488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Labor (hours/ha)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368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6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Formulation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</a:pPr>
            <a:r>
              <a:rPr lang="de-DE" sz="2000" dirty="0" err="1"/>
              <a:t>Objective</a:t>
            </a:r>
            <a:r>
              <a:rPr lang="de-DE" sz="2000" dirty="0"/>
              <a:t> </a:t>
            </a:r>
            <a:r>
              <a:rPr lang="de-DE" sz="2000" dirty="0" err="1"/>
              <a:t>function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/>
              <a:t>Max Z = 253 × </a:t>
            </a:r>
            <a:r>
              <a:rPr lang="de-DE" sz="2000" dirty="0" err="1"/>
              <a:t>X</a:t>
            </a:r>
            <a:r>
              <a:rPr lang="de-DE" sz="2000" baseline="-25000" dirty="0" err="1"/>
              <a:t>wheat</a:t>
            </a:r>
            <a:r>
              <a:rPr lang="de-DE" sz="2000" dirty="0"/>
              <a:t> + 443 × </a:t>
            </a:r>
            <a:r>
              <a:rPr lang="de-DE" sz="2000" dirty="0" err="1"/>
              <a:t>X</a:t>
            </a:r>
            <a:r>
              <a:rPr lang="de-DE" sz="2000" baseline="-25000" dirty="0" err="1"/>
              <a:t>barley</a:t>
            </a:r>
            <a:r>
              <a:rPr lang="de-DE" sz="2000" dirty="0"/>
              <a:t> + 284 × </a:t>
            </a:r>
            <a:r>
              <a:rPr lang="de-DE" sz="2000" dirty="0" err="1"/>
              <a:t>X</a:t>
            </a:r>
            <a:r>
              <a:rPr lang="de-DE" sz="2000" baseline="-25000" dirty="0" err="1"/>
              <a:t>rapeseed</a:t>
            </a:r>
            <a:r>
              <a:rPr lang="de-DE" sz="2000" dirty="0"/>
              <a:t> + 516 × </a:t>
            </a:r>
            <a:r>
              <a:rPr lang="de-DE" sz="2000" dirty="0" err="1"/>
              <a:t>X</a:t>
            </a:r>
            <a:r>
              <a:rPr lang="de-DE" sz="2000" baseline="-25000" dirty="0" err="1"/>
              <a:t>sugarbeet</a:t>
            </a:r>
            <a:endParaRPr lang="de-DE" sz="2000" baseline="-25000" dirty="0"/>
          </a:p>
          <a:p>
            <a:pPr marL="285750" indent="-285750">
              <a:lnSpc>
                <a:spcPct val="150000"/>
              </a:lnSpc>
            </a:pPr>
            <a:r>
              <a:rPr lang="de-DE" sz="2000" dirty="0" err="1"/>
              <a:t>Subject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:</a:t>
            </a:r>
          </a:p>
          <a:p>
            <a:pPr marL="685800" lvl="1">
              <a:lnSpc>
                <a:spcPct val="150000"/>
              </a:lnSpc>
            </a:pPr>
            <a:r>
              <a:rPr lang="de-DE" sz="1600" dirty="0" err="1"/>
              <a:t>X</a:t>
            </a:r>
            <a:r>
              <a:rPr lang="de-DE" sz="1600" baseline="-25000" dirty="0" err="1"/>
              <a:t>wheat</a:t>
            </a:r>
            <a:r>
              <a:rPr lang="de-DE" sz="1600" dirty="0"/>
              <a:t>;</a:t>
            </a:r>
            <a:r>
              <a:rPr lang="de-DE" sz="1600" baseline="-25000" dirty="0"/>
              <a:t> </a:t>
            </a:r>
            <a:r>
              <a:rPr lang="de-DE" sz="1600" dirty="0" err="1"/>
              <a:t>X</a:t>
            </a:r>
            <a:r>
              <a:rPr lang="de-DE" sz="1600" baseline="-25000" dirty="0" err="1"/>
              <a:t>barley</a:t>
            </a:r>
            <a:r>
              <a:rPr lang="de-DE" sz="1600" dirty="0"/>
              <a:t>; </a:t>
            </a:r>
            <a:r>
              <a:rPr lang="de-DE" sz="1600" dirty="0" err="1"/>
              <a:t>X</a:t>
            </a:r>
            <a:r>
              <a:rPr lang="de-DE" sz="1600" baseline="-25000" dirty="0" err="1"/>
              <a:t>rapeseed</a:t>
            </a:r>
            <a:r>
              <a:rPr lang="de-DE" sz="1600" dirty="0"/>
              <a:t>; </a:t>
            </a:r>
            <a:r>
              <a:rPr lang="de-DE" sz="1600" dirty="0" err="1"/>
              <a:t>X</a:t>
            </a:r>
            <a:r>
              <a:rPr lang="de-DE" sz="1600" baseline="-25000" dirty="0" err="1"/>
              <a:t>sugarbeet</a:t>
            </a:r>
            <a:r>
              <a:rPr lang="de-DE" sz="1600" baseline="-25000" dirty="0"/>
              <a:t> </a:t>
            </a:r>
            <a:r>
              <a:rPr lang="de-DE" sz="1600" dirty="0"/>
              <a:t>≥ 0 (non-</a:t>
            </a:r>
            <a:r>
              <a:rPr lang="de-DE" sz="1600" dirty="0" err="1"/>
              <a:t>negativity</a:t>
            </a:r>
            <a:r>
              <a:rPr lang="de-DE" sz="1600" dirty="0"/>
              <a:t> </a:t>
            </a:r>
            <a:r>
              <a:rPr lang="de-DE" sz="1600" dirty="0" err="1"/>
              <a:t>constraint</a:t>
            </a:r>
            <a:r>
              <a:rPr lang="de-DE" sz="1600" dirty="0"/>
              <a:t>)</a:t>
            </a:r>
            <a:endParaRPr lang="de-DE" sz="1600" baseline="-25000" dirty="0"/>
          </a:p>
          <a:p>
            <a:pPr marL="685800" lvl="1">
              <a:lnSpc>
                <a:spcPct val="150000"/>
              </a:lnSpc>
            </a:pPr>
            <a:r>
              <a:rPr lang="de-DE" sz="1600" dirty="0" err="1"/>
              <a:t>X</a:t>
            </a:r>
            <a:r>
              <a:rPr lang="de-DE" sz="1600" baseline="-25000" dirty="0" err="1"/>
              <a:t>wheat</a:t>
            </a:r>
            <a:r>
              <a:rPr lang="de-DE" sz="1600" baseline="-25000" dirty="0"/>
              <a:t> </a:t>
            </a:r>
            <a:r>
              <a:rPr lang="de-DE" sz="1600" dirty="0"/>
              <a:t>+</a:t>
            </a:r>
            <a:r>
              <a:rPr lang="de-DE" sz="1600" baseline="-25000" dirty="0"/>
              <a:t> </a:t>
            </a:r>
            <a:r>
              <a:rPr lang="de-DE" sz="1600" dirty="0" err="1"/>
              <a:t>X</a:t>
            </a:r>
            <a:r>
              <a:rPr lang="de-DE" sz="1600" baseline="-25000" dirty="0" err="1"/>
              <a:t>barley</a:t>
            </a:r>
            <a:r>
              <a:rPr lang="de-DE" sz="1600" baseline="-25000" dirty="0"/>
              <a:t> </a:t>
            </a:r>
            <a:r>
              <a:rPr lang="de-DE" sz="1600" dirty="0"/>
              <a:t>+ </a:t>
            </a:r>
            <a:r>
              <a:rPr lang="de-DE" sz="1600" dirty="0" err="1"/>
              <a:t>X</a:t>
            </a:r>
            <a:r>
              <a:rPr lang="de-DE" sz="1600" baseline="-25000" dirty="0" err="1"/>
              <a:t>rapeseed</a:t>
            </a:r>
            <a:r>
              <a:rPr lang="de-DE" sz="1600" dirty="0"/>
              <a:t> + </a:t>
            </a:r>
            <a:r>
              <a:rPr lang="de-DE" sz="1600" dirty="0" err="1"/>
              <a:t>X</a:t>
            </a:r>
            <a:r>
              <a:rPr lang="de-DE" sz="1600" baseline="-25000" dirty="0" err="1"/>
              <a:t>sugarbeet</a:t>
            </a:r>
            <a:r>
              <a:rPr lang="de-DE" sz="1600" baseline="-25000" dirty="0"/>
              <a:t> </a:t>
            </a:r>
            <a:r>
              <a:rPr lang="de-DE" sz="1600" dirty="0"/>
              <a:t>≤ 200 (</a:t>
            </a:r>
            <a:r>
              <a:rPr lang="de-DE" sz="1600" dirty="0" err="1"/>
              <a:t>land</a:t>
            </a:r>
            <a:r>
              <a:rPr lang="de-DE" sz="1600" dirty="0"/>
              <a:t>)</a:t>
            </a:r>
          </a:p>
          <a:p>
            <a:pPr marL="685800" lvl="1">
              <a:lnSpc>
                <a:spcPct val="150000"/>
              </a:lnSpc>
            </a:pPr>
            <a:r>
              <a:rPr lang="de-DE" sz="1600" dirty="0"/>
              <a:t>25 × </a:t>
            </a:r>
            <a:r>
              <a:rPr lang="de-DE" sz="1600" dirty="0" err="1"/>
              <a:t>X</a:t>
            </a:r>
            <a:r>
              <a:rPr lang="de-DE" sz="1600" baseline="-25000" dirty="0" err="1"/>
              <a:t>wheat</a:t>
            </a:r>
            <a:r>
              <a:rPr lang="de-DE" sz="1600" baseline="-25000" dirty="0"/>
              <a:t> </a:t>
            </a:r>
            <a:r>
              <a:rPr lang="de-DE" sz="1600" dirty="0"/>
              <a:t>+36 ×</a:t>
            </a:r>
            <a:r>
              <a:rPr lang="de-DE" sz="1600" baseline="-25000" dirty="0"/>
              <a:t> </a:t>
            </a:r>
            <a:r>
              <a:rPr lang="de-DE" sz="1600" dirty="0" err="1"/>
              <a:t>X</a:t>
            </a:r>
            <a:r>
              <a:rPr lang="de-DE" sz="1600" baseline="-25000" dirty="0" err="1"/>
              <a:t>barley</a:t>
            </a:r>
            <a:r>
              <a:rPr lang="de-DE" sz="1600" baseline="-25000" dirty="0"/>
              <a:t> </a:t>
            </a:r>
            <a:r>
              <a:rPr lang="de-DE" sz="1600" dirty="0"/>
              <a:t>+ 27 × </a:t>
            </a:r>
            <a:r>
              <a:rPr lang="de-DE" sz="1600" dirty="0" err="1"/>
              <a:t>X</a:t>
            </a:r>
            <a:r>
              <a:rPr lang="de-DE" sz="1600" baseline="-25000" dirty="0" err="1"/>
              <a:t>rapeseed</a:t>
            </a:r>
            <a:r>
              <a:rPr lang="de-DE" sz="1600" dirty="0"/>
              <a:t> +87 × </a:t>
            </a:r>
            <a:r>
              <a:rPr lang="de-DE" sz="1600" dirty="0" err="1"/>
              <a:t>X</a:t>
            </a:r>
            <a:r>
              <a:rPr lang="de-DE" sz="1600" baseline="-25000" dirty="0" err="1"/>
              <a:t>sugarbeet</a:t>
            </a:r>
            <a:r>
              <a:rPr lang="de-DE" sz="1600" baseline="-25000" dirty="0"/>
              <a:t> </a:t>
            </a:r>
            <a:r>
              <a:rPr lang="de-DE" sz="1600" dirty="0"/>
              <a:t>≤ 10000 (</a:t>
            </a:r>
            <a:r>
              <a:rPr lang="de-DE" sz="1600" dirty="0" err="1"/>
              <a:t>labor</a:t>
            </a:r>
            <a:r>
              <a:rPr lang="de-DE" sz="1600" dirty="0"/>
              <a:t>)</a:t>
            </a:r>
            <a:br>
              <a:rPr lang="de-DE" sz="1600" dirty="0"/>
            </a:br>
            <a:endParaRPr lang="de-DE" sz="1600" dirty="0"/>
          </a:p>
          <a:p>
            <a:endParaRPr lang="de-D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2FD51-4FA8-461D-81F1-DB46722E4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2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BC628-DA16-4C81-B214-2325C4A4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Exercise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C1A1C-961A-49B4-9DDB-DD54B52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Open the file called “PMP.xlsx”</a:t>
            </a:r>
          </a:p>
          <a:p>
            <a:r>
              <a:rPr lang="en-US" sz="2400" dirty="0"/>
              <a:t>Go to Sheet “LP”</a:t>
            </a:r>
          </a:p>
          <a:p>
            <a:r>
              <a:rPr lang="en-US" sz="2400" dirty="0"/>
              <a:t>Solve the  LP model for </a:t>
            </a:r>
          </a:p>
          <a:p>
            <a:pPr lvl="1"/>
            <a:r>
              <a:rPr lang="en-US" sz="2000" dirty="0"/>
              <a:t>The original set of gross margins</a:t>
            </a:r>
          </a:p>
          <a:p>
            <a:pPr lvl="1"/>
            <a:r>
              <a:rPr lang="en-US" sz="2000" dirty="0"/>
              <a:t>For the 4 alternative sets of gross margins</a:t>
            </a:r>
          </a:p>
          <a:p>
            <a:pPr marL="0" indent="0">
              <a:buNone/>
            </a:pPr>
            <a:r>
              <a:rPr lang="de-DE" sz="2400" u="sng" dirty="0"/>
              <a:t>Q</a:t>
            </a:r>
            <a:r>
              <a:rPr lang="en-US" sz="2400" u="sng" dirty="0" err="1"/>
              <a:t>uestions</a:t>
            </a:r>
            <a:r>
              <a:rPr lang="en-US" sz="2400" u="sng" dirty="0"/>
              <a:t> for discussion</a:t>
            </a:r>
          </a:p>
          <a:p>
            <a:r>
              <a:rPr lang="en-US" sz="2400" dirty="0"/>
              <a:t>What can you say about the responsiveness of the model with respect to changes in gross margins?</a:t>
            </a:r>
          </a:p>
          <a:p>
            <a:r>
              <a:rPr lang="en-US" sz="2400" dirty="0"/>
              <a:t>Are the results realistic?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5168A-A18A-422F-9A6B-0C6CEDBD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Solution in Excel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750AA9-CB5B-460A-A2A4-5453D85B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7D767C-25C1-4A55-8C51-255F6F9CD7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714295"/>
              </p:ext>
            </p:extLst>
          </p:nvPr>
        </p:nvGraphicFramePr>
        <p:xfrm>
          <a:off x="1676400" y="2057400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63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Positive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Programing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Methodology that calibrates programming models to observed quantities to specify appropriate non-linear objective functions.</a:t>
            </a:r>
          </a:p>
          <a:p>
            <a:r>
              <a:rPr lang="de-DE" sz="2200" dirty="0"/>
              <a:t>PMP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operationalized</a:t>
            </a:r>
            <a:r>
              <a:rPr lang="de-DE" sz="2200" dirty="0"/>
              <a:t> in 3 </a:t>
            </a:r>
            <a:r>
              <a:rPr lang="de-DE" sz="2200" dirty="0" err="1"/>
              <a:t>steps</a:t>
            </a:r>
            <a:r>
              <a:rPr lang="de-DE" sz="2200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/>
              <a:t>The </a:t>
            </a:r>
            <a:r>
              <a:rPr lang="de-DE" sz="1800" dirty="0" err="1"/>
              <a:t>model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forced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reproduce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observed</a:t>
            </a:r>
            <a:r>
              <a:rPr lang="de-DE" sz="1800" dirty="0"/>
              <a:t> </a:t>
            </a:r>
            <a:r>
              <a:rPr lang="de-DE" sz="1800" dirty="0" err="1"/>
              <a:t>activity</a:t>
            </a:r>
            <a:r>
              <a:rPr lang="de-DE" sz="1800" dirty="0"/>
              <a:t> </a:t>
            </a:r>
            <a:r>
              <a:rPr lang="de-DE" sz="1800" dirty="0" err="1"/>
              <a:t>levels</a:t>
            </a:r>
            <a:r>
              <a:rPr lang="de-DE" sz="1800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/>
              <a:t>The dual </a:t>
            </a:r>
            <a:r>
              <a:rPr lang="de-DE" sz="1800" dirty="0" err="1"/>
              <a:t>values</a:t>
            </a:r>
            <a:r>
              <a:rPr lang="de-DE" sz="1800" dirty="0"/>
              <a:t> (</a:t>
            </a:r>
            <a:r>
              <a:rPr lang="de-DE" sz="1800" dirty="0" err="1"/>
              <a:t>shadow</a:t>
            </a:r>
            <a:r>
              <a:rPr lang="de-DE" sz="1800" dirty="0"/>
              <a:t> </a:t>
            </a:r>
            <a:r>
              <a:rPr lang="de-DE" sz="1800" dirty="0" err="1"/>
              <a:t>prices</a:t>
            </a:r>
            <a:r>
              <a:rPr lang="de-DE" sz="1800" dirty="0"/>
              <a:t>)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constraints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dirty="0" err="1"/>
              <a:t>used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modify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objective</a:t>
            </a:r>
            <a:r>
              <a:rPr lang="de-DE" sz="1800" dirty="0"/>
              <a:t> </a:t>
            </a:r>
            <a:r>
              <a:rPr lang="de-DE" sz="1800" dirty="0" err="1"/>
              <a:t>function</a:t>
            </a:r>
            <a:r>
              <a:rPr lang="de-DE" sz="1800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/>
              <a:t>The </a:t>
            </a:r>
            <a:r>
              <a:rPr lang="de-DE" sz="1800" dirty="0" err="1"/>
              <a:t>new</a:t>
            </a:r>
            <a:r>
              <a:rPr lang="de-DE" sz="1800" dirty="0"/>
              <a:t> </a:t>
            </a:r>
            <a:r>
              <a:rPr lang="de-DE" sz="1800" dirty="0" err="1"/>
              <a:t>model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employed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simulations</a:t>
            </a:r>
            <a:r>
              <a:rPr lang="de-DE" sz="1800" dirty="0"/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de-DE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18D8C-9F20-48B4-95DC-87BFDB94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Positive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Programing</a:t>
            </a:r>
            <a:r>
              <a:rPr lang="de-DE" dirty="0"/>
              <a:t>. </a:t>
            </a:r>
            <a:r>
              <a:rPr lang="de-DE" dirty="0" err="1"/>
              <a:t>Step</a:t>
            </a:r>
            <a:r>
              <a:rPr lang="de-DE" dirty="0"/>
              <a:t>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𝑚𝑎𝑥𝑍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sz="2400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sz="2400" dirty="0"/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de-DE" sz="2400" dirty="0" err="1"/>
                  <a:t>Subject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sz="2400" dirty="0"/>
                  <a:t>≤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 dirty="0"/>
                  <a:t> [</a:t>
                </a:r>
                <a:r>
                  <a:rPr lang="el-GR" sz="2400" dirty="0"/>
                  <a:t>λ</a:t>
                </a:r>
                <a:r>
                  <a:rPr lang="de-DE" sz="2400" dirty="0"/>
                  <a:t>]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≥ 0  j = 1,…,n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505200" cy="4525963"/>
              </a:xfrm>
              <a:blipFill>
                <a:blip r:embed="rId3"/>
                <a:stretch>
                  <a:fillRect l="-13391" t="-132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feil nach rechts 3"/>
          <p:cNvSpPr/>
          <p:nvPr/>
        </p:nvSpPr>
        <p:spPr>
          <a:xfrm>
            <a:off x="3657600" y="3048000"/>
            <a:ext cx="1295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5219700" y="1600200"/>
                <a:ext cx="3467100" cy="3295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</a:rPr>
                      <m:t>𝑚𝑎𝑥𝑍</m:t>
                    </m:r>
                    <m:r>
                      <a:rPr lang="de-DE" sz="240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sz="2400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de-DE" sz="2400" dirty="0"/>
              </a:p>
              <a:p>
                <a:pPr>
                  <a:lnSpc>
                    <a:spcPct val="150000"/>
                  </a:lnSpc>
                  <a:spcBef>
                    <a:spcPts val="24"/>
                  </a:spcBef>
                </a:pPr>
                <a:r>
                  <a:rPr lang="de-DE" sz="2400" dirty="0" err="1"/>
                  <a:t>Subject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:</a:t>
                </a:r>
              </a:p>
              <a:p>
                <a:pPr>
                  <a:lnSpc>
                    <a:spcPct val="150000"/>
                  </a:lnSpc>
                  <a:spcBef>
                    <a:spcPts val="24"/>
                  </a:spcBef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sz="2400" dirty="0"/>
                  <a:t>≤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 dirty="0"/>
                  <a:t> [</a:t>
                </a:r>
                <a:r>
                  <a:rPr lang="el-GR" sz="2400" dirty="0"/>
                  <a:t>λ</a:t>
                </a:r>
                <a:r>
                  <a:rPr lang="de-DE" sz="2400" dirty="0"/>
                  <a:t>]</a:t>
                </a:r>
              </a:p>
              <a:p>
                <a:pPr>
                  <a:lnSpc>
                    <a:spcPct val="150000"/>
                  </a:lnSpc>
                  <a:spcBef>
                    <a:spcPts val="24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≥ 0  j = 1,…,n</a:t>
                </a:r>
              </a:p>
              <a:p>
                <a:pPr>
                  <a:lnSpc>
                    <a:spcPct val="150000"/>
                  </a:lnSpc>
                  <a:spcBef>
                    <a:spcPts val="24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sz="2400" dirty="0">
                    <a:solidFill>
                      <a:srgbClr val="FF0000"/>
                    </a:solidFill>
                  </a:rPr>
                  <a:t> ≤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de-D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de-DE" sz="2400" dirty="0">
                    <a:solidFill>
                      <a:srgbClr val="FF0000"/>
                    </a:solidFill>
                  </a:rPr>
                  <a:t> + e) [</a:t>
                </a:r>
                <a:r>
                  <a:rPr lang="el-GR" sz="2400" dirty="0">
                    <a:solidFill>
                      <a:srgbClr val="FF0000"/>
                    </a:solidFill>
                  </a:rPr>
                  <a:t>ρ</a:t>
                </a:r>
                <a:r>
                  <a:rPr lang="de-DE" sz="2400" dirty="0">
                    <a:solidFill>
                      <a:srgbClr val="FF0000"/>
                    </a:solidFill>
                  </a:rPr>
                  <a:t>]</a:t>
                </a:r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00" y="1600200"/>
                <a:ext cx="3467100" cy="3295518"/>
              </a:xfrm>
              <a:prstGeom prst="rect">
                <a:avLst/>
              </a:prstGeom>
              <a:blipFill>
                <a:blip r:embed="rId4"/>
                <a:stretch>
                  <a:fillRect l="-13533" t="-181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1714500" y="4895718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solidFill>
                  <a:srgbClr val="00B050"/>
                </a:solidFill>
              </a:rPr>
              <a:t>Resource</a:t>
            </a:r>
            <a:r>
              <a:rPr lang="de-DE" sz="2400" dirty="0">
                <a:solidFill>
                  <a:srgbClr val="00B050"/>
                </a:solidFill>
              </a:rPr>
              <a:t> </a:t>
            </a:r>
            <a:r>
              <a:rPr lang="de-DE" sz="2400" dirty="0" err="1">
                <a:solidFill>
                  <a:srgbClr val="00B050"/>
                </a:solidFill>
              </a:rPr>
              <a:t>constraint</a:t>
            </a:r>
            <a:endParaRPr lang="de-DE" sz="2400" dirty="0">
              <a:solidFill>
                <a:srgbClr val="00B050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3352800" y="3048000"/>
            <a:ext cx="2057400" cy="18477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4953000" y="489571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solidFill>
                  <a:srgbClr val="00B050"/>
                </a:solidFill>
              </a:rPr>
              <a:t>Calibration</a:t>
            </a:r>
            <a:r>
              <a:rPr lang="de-DE" sz="2400" dirty="0">
                <a:solidFill>
                  <a:srgbClr val="00B050"/>
                </a:solidFill>
              </a:rPr>
              <a:t> </a:t>
            </a:r>
            <a:r>
              <a:rPr lang="de-DE" sz="2400" dirty="0" err="1">
                <a:solidFill>
                  <a:srgbClr val="00B050"/>
                </a:solidFill>
              </a:rPr>
              <a:t>constraint</a:t>
            </a:r>
            <a:endParaRPr lang="de-DE" sz="2400" dirty="0">
              <a:solidFill>
                <a:srgbClr val="00B050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5943600" y="4419600"/>
            <a:ext cx="0" cy="4761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1905000" y="5715000"/>
                <a:ext cx="2552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Marginal </a:t>
                </a:r>
                <a:r>
                  <a:rPr lang="de-DE" dirty="0" err="1"/>
                  <a:t>activities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715000"/>
                <a:ext cx="2552700" cy="369332"/>
              </a:xfrm>
              <a:prstGeom prst="rect">
                <a:avLst/>
              </a:prstGeom>
              <a:blipFill>
                <a:blip r:embed="rId5"/>
                <a:stretch>
                  <a:fillRect l="-2153" t="-10000" b="-2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5276850" y="5715000"/>
                <a:ext cx="2552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Preferable </a:t>
                </a:r>
                <a:r>
                  <a:rPr lang="de-DE" dirty="0" err="1"/>
                  <a:t>activities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0" y="5715000"/>
                <a:ext cx="2552700" cy="369332"/>
              </a:xfrm>
              <a:prstGeom prst="rect">
                <a:avLst/>
              </a:prstGeom>
              <a:blipFill>
                <a:blip r:embed="rId6"/>
                <a:stretch>
                  <a:fillRect l="-2153" t="-10000" b="-2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stCxn id="6" idx="2"/>
          </p:cNvCxnSpPr>
          <p:nvPr/>
        </p:nvCxnSpPr>
        <p:spPr>
          <a:xfrm>
            <a:off x="3086100" y="5357383"/>
            <a:ext cx="0" cy="3576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6400800" y="5357382"/>
            <a:ext cx="0" cy="3576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EE468-1EFA-452D-9A16-3CD41FE9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9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Positive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Programing</a:t>
            </a:r>
            <a:r>
              <a:rPr lang="de-DE" dirty="0"/>
              <a:t>. </a:t>
            </a:r>
            <a:r>
              <a:rPr lang="de-DE" dirty="0" err="1"/>
              <a:t>Step</a:t>
            </a:r>
            <a:r>
              <a:rPr lang="de-DE" dirty="0"/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</a:rPr>
                          <m:t>ρ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de-DE" sz="2400" dirty="0" err="1"/>
                  <a:t>used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specify</a:t>
                </a:r>
                <a:r>
                  <a:rPr lang="de-DE" sz="2400" dirty="0"/>
                  <a:t> a non-linear </a:t>
                </a:r>
                <a:r>
                  <a:rPr lang="de-DE" sz="2400" dirty="0" err="1"/>
                  <a:t>objective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endParaRPr lang="de-DE" sz="2400" dirty="0"/>
              </a:p>
              <a:p>
                <a:pPr lvl="1"/>
                <a:r>
                  <a:rPr lang="de-DE" sz="2000" dirty="0"/>
                  <a:t>such </a:t>
                </a:r>
                <a:r>
                  <a:rPr lang="de-DE" sz="2000" dirty="0" err="1"/>
                  <a:t>that</a:t>
                </a:r>
                <a:r>
                  <a:rPr lang="de-DE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𝑀𝐶</m:t>
                        </m:r>
                      </m:e>
                      <m:sub>
                        <m:sSup>
                          <m:sSupPr>
                            <m:ctrlPr>
                              <a:rPr lang="de-DE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</m:sub>
                    </m:sSub>
                  </m:oMath>
                </a14:m>
                <a:r>
                  <a:rPr lang="de-DE" sz="2000" dirty="0"/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endParaRPr lang="de-DE" sz="2000" dirty="0"/>
              </a:p>
              <a:p>
                <a:pPr marL="457200" lvl="1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p>
                    </m:sSup>
                  </m:oMath>
                </a14:m>
                <a:r>
                  <a:rPr lang="de-DE" sz="2000" b="1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de-DE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de-DE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  <m:sSub>
                          <m:sSubPr>
                            <m:ctrlP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𝒋</m:t>
                            </m:r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de-DE" sz="2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  <m:sub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e>
                              <m:sub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de-DE" sz="2000" dirty="0"/>
                  <a:t>, </a:t>
                </a:r>
              </a:p>
              <a:p>
                <a:pPr marL="457200" lvl="1" indent="0">
                  <a:spcBef>
                    <a:spcPts val="600"/>
                  </a:spcBef>
                  <a:buNone/>
                </a:pPr>
                <a:r>
                  <a:rPr lang="de-DE" sz="1600" dirty="0" err="1"/>
                  <a:t>where</a:t>
                </a:r>
                <a:r>
                  <a:rPr lang="de-DE" sz="1600" dirty="0"/>
                  <a:t> d - </a:t>
                </a:r>
                <a:r>
                  <a:rPr lang="de-DE" sz="1600" dirty="0" err="1"/>
                  <a:t>parameters</a:t>
                </a:r>
                <a:r>
                  <a:rPr lang="de-DE" sz="1600" dirty="0"/>
                  <a:t> </a:t>
                </a:r>
                <a:r>
                  <a:rPr lang="de-DE" sz="1600" dirty="0" err="1"/>
                  <a:t>of</a:t>
                </a:r>
                <a:r>
                  <a:rPr lang="de-DE" sz="1600" dirty="0"/>
                  <a:t> </a:t>
                </a:r>
                <a:r>
                  <a:rPr lang="de-DE" sz="1600" dirty="0" err="1"/>
                  <a:t>the</a:t>
                </a:r>
                <a:r>
                  <a:rPr lang="de-DE" sz="1600" dirty="0"/>
                  <a:t> linear </a:t>
                </a:r>
                <a:r>
                  <a:rPr lang="de-DE" sz="1600" dirty="0" err="1"/>
                  <a:t>cost</a:t>
                </a:r>
                <a:r>
                  <a:rPr lang="de-DE" sz="1600" dirty="0"/>
                  <a:t> </a:t>
                </a:r>
                <a:r>
                  <a:rPr lang="de-DE" sz="1600" dirty="0" err="1"/>
                  <a:t>term</a:t>
                </a:r>
                <a:br>
                  <a:rPr lang="de-DE" sz="1600" dirty="0"/>
                </a:br>
                <a:r>
                  <a:rPr lang="de-DE" sz="1600" dirty="0"/>
                  <a:t>             q – </a:t>
                </a:r>
                <a:r>
                  <a:rPr lang="de-DE" sz="1600" dirty="0" err="1"/>
                  <a:t>parameters</a:t>
                </a:r>
                <a:r>
                  <a:rPr lang="de-DE" sz="1600" dirty="0"/>
                  <a:t> </a:t>
                </a:r>
                <a:r>
                  <a:rPr lang="de-DE" sz="1600" dirty="0" err="1"/>
                  <a:t>of</a:t>
                </a:r>
                <a:r>
                  <a:rPr lang="de-DE" sz="1600" dirty="0"/>
                  <a:t> </a:t>
                </a:r>
                <a:r>
                  <a:rPr lang="de-DE" sz="1600" dirty="0" err="1"/>
                  <a:t>the</a:t>
                </a:r>
                <a:r>
                  <a:rPr lang="de-DE" sz="1600" dirty="0"/>
                  <a:t> </a:t>
                </a:r>
                <a:r>
                  <a:rPr lang="de-DE" sz="1600" dirty="0" err="1"/>
                  <a:t>quadretic</a:t>
                </a:r>
                <a:r>
                  <a:rPr lang="de-DE" sz="1600" dirty="0"/>
                  <a:t> </a:t>
                </a:r>
                <a:r>
                  <a:rPr lang="de-DE" sz="1600" dirty="0" err="1"/>
                  <a:t>cost</a:t>
                </a:r>
                <a:r>
                  <a:rPr lang="de-DE" sz="1600" dirty="0"/>
                  <a:t> </a:t>
                </a:r>
                <a:r>
                  <a:rPr lang="de-DE" sz="1600" dirty="0" err="1"/>
                  <a:t>term</a:t>
                </a:r>
                <a:endParaRPr lang="de-DE" sz="1600" dirty="0"/>
              </a:p>
              <a:p>
                <a:pPr marL="457200" lvl="1" indent="0">
                  <a:spcBef>
                    <a:spcPts val="600"/>
                  </a:spcBef>
                  <a:buNone/>
                </a:pPr>
                <a:endParaRPr lang="de-DE" sz="1600" dirty="0"/>
              </a:p>
              <a:p>
                <a:pPr marL="457200" lvl="1" indent="0">
                  <a:spcBef>
                    <a:spcPts val="600"/>
                  </a:spcBef>
                  <a:buNone/>
                </a:pPr>
                <a:endParaRPr lang="de-DE" sz="1600" dirty="0"/>
              </a:p>
              <a:p>
                <a:pPr marL="457200" lvl="1" indent="0">
                  <a:spcBef>
                    <a:spcPts val="600"/>
                  </a:spcBef>
                  <a:buNone/>
                </a:pPr>
                <a:endParaRPr lang="de-DE" sz="1600" dirty="0"/>
              </a:p>
              <a:p>
                <a:pPr marL="457200" lvl="1" indent="0">
                  <a:spcBef>
                    <a:spcPts val="600"/>
                  </a:spcBef>
                  <a:buNone/>
                </a:pPr>
                <a:r>
                  <a:rPr lang="de-DE" sz="2000" dirty="0">
                    <a:latin typeface="Cambria Math" panose="02040503050406030204" pitchFamily="18" charset="0"/>
                  </a:rPr>
                  <a:t>Parameters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are</a:t>
                </a:r>
                <a:r>
                  <a:rPr lang="de-DE" sz="2000" dirty="0">
                    <a:latin typeface="Cambria Math" panose="02040503050406030204" pitchFamily="18" charset="0"/>
                  </a:rPr>
                  <a:t>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specified</a:t>
                </a:r>
                <a:r>
                  <a:rPr lang="de-DE" sz="2000" dirty="0">
                    <a:latin typeface="Cambria Math" panose="02040503050406030204" pitchFamily="18" charset="0"/>
                  </a:rPr>
                  <a:t> such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that</a:t>
                </a:r>
                <a:r>
                  <a:rPr lang="de-DE" sz="2000" dirty="0">
                    <a:latin typeface="Cambria Math" panose="02040503050406030204" pitchFamily="18" charset="0"/>
                  </a:rPr>
                  <a:t>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the</a:t>
                </a:r>
                <a:r>
                  <a:rPr lang="de-DE" sz="2000" dirty="0">
                    <a:latin typeface="Cambria Math" panose="02040503050406030204" pitchFamily="18" charset="0"/>
                  </a:rPr>
                  <a:t>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following</a:t>
                </a:r>
                <a:r>
                  <a:rPr lang="de-DE" sz="2000" dirty="0">
                    <a:latin typeface="Cambria Math" panose="02040503050406030204" pitchFamily="18" charset="0"/>
                  </a:rPr>
                  <a:t> </a:t>
                </a:r>
                <a:r>
                  <a:rPr lang="de-DE" sz="2000" dirty="0" err="1">
                    <a:latin typeface="Cambria Math" panose="02040503050406030204" pitchFamily="18" charset="0"/>
                  </a:rPr>
                  <a:t>holds</a:t>
                </a:r>
                <a:r>
                  <a:rPr lang="de-DE" sz="2000" dirty="0">
                    <a:latin typeface="Cambria Math" panose="02040503050406030204" pitchFamily="18" charset="0"/>
                  </a:rPr>
                  <a:t>:</a:t>
                </a:r>
              </a:p>
              <a:p>
                <a:pPr marL="457200" lvl="1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𝑀𝐶</m:t>
                        </m:r>
                      </m:e>
                      <m: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p>
                        </m:s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de-DE" sz="20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</m:d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e-DE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DE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ρ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nary>
                      </m:e>
                    </m:nary>
                  </m:oMath>
                </a14:m>
                <a:endParaRPr lang="de-DE" sz="20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38D8B17F-C995-4BD3-B991-EEECA71BE13A}"/>
              </a:ext>
            </a:extLst>
          </p:cNvPr>
          <p:cNvSpPr/>
          <p:nvPr/>
        </p:nvSpPr>
        <p:spPr>
          <a:xfrm>
            <a:off x="1600200" y="2605639"/>
            <a:ext cx="10668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942E0B8-7EA2-4D92-9776-75B3A78F9052}"/>
              </a:ext>
            </a:extLst>
          </p:cNvPr>
          <p:cNvSpPr/>
          <p:nvPr/>
        </p:nvSpPr>
        <p:spPr>
          <a:xfrm>
            <a:off x="2979013" y="2607261"/>
            <a:ext cx="1600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57234CF-3561-48BF-91C7-ECD905317279}"/>
              </a:ext>
            </a:extLst>
          </p:cNvPr>
          <p:cNvSpPr txBox="1"/>
          <p:nvPr/>
        </p:nvSpPr>
        <p:spPr>
          <a:xfrm>
            <a:off x="956107" y="403365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Linear </a:t>
            </a:r>
            <a:r>
              <a:rPr lang="de-DE" dirty="0" err="1">
                <a:solidFill>
                  <a:srgbClr val="FF0000"/>
                </a:solidFill>
              </a:rPr>
              <a:t>term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F30B548-0A36-49F3-966D-A81293E557F3}"/>
              </a:ext>
            </a:extLst>
          </p:cNvPr>
          <p:cNvCxnSpPr/>
          <p:nvPr/>
        </p:nvCxnSpPr>
        <p:spPr>
          <a:xfrm flipH="1">
            <a:off x="1447800" y="3062839"/>
            <a:ext cx="533400" cy="10668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E999FC81-C59E-4586-866A-DC773F81F670}"/>
              </a:ext>
            </a:extLst>
          </p:cNvPr>
          <p:cNvSpPr txBox="1"/>
          <p:nvPr/>
        </p:nvSpPr>
        <p:spPr>
          <a:xfrm>
            <a:off x="2979013" y="40012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FF0000"/>
                </a:solidFill>
              </a:rPr>
              <a:t>Quadratic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term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61C0CE2-C8F7-4E04-90A0-2F7C6714281C}"/>
              </a:ext>
            </a:extLst>
          </p:cNvPr>
          <p:cNvCxnSpPr/>
          <p:nvPr/>
        </p:nvCxnSpPr>
        <p:spPr>
          <a:xfrm>
            <a:off x="3360013" y="3064461"/>
            <a:ext cx="304800" cy="1066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1BCFC-B178-4819-AFBD-D7232F045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7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/>
      <p:bldP spid="6" grpId="1"/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934F1-EB94-4B12-9CAD-162620A0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Positive </a:t>
            </a:r>
            <a:r>
              <a:rPr lang="de-DE" dirty="0" err="1"/>
              <a:t>Mathematical</a:t>
            </a:r>
            <a:r>
              <a:rPr lang="de-DE" dirty="0"/>
              <a:t> </a:t>
            </a:r>
            <a:r>
              <a:rPr lang="de-DE" dirty="0" err="1"/>
              <a:t>Programing</a:t>
            </a:r>
            <a:r>
              <a:rPr lang="de-DE" dirty="0"/>
              <a:t>. </a:t>
            </a:r>
            <a:r>
              <a:rPr lang="de-DE" dirty="0" err="1"/>
              <a:t>Step</a:t>
            </a:r>
            <a:r>
              <a:rPr lang="de-DE" dirty="0"/>
              <a:t>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8D6F4D77-E3B8-4068-B5C0-69680ED2FF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The final non linear </a:t>
                </a:r>
                <a:r>
                  <a:rPr lang="de-DE" dirty="0" err="1"/>
                  <a:t>objective</a:t>
                </a:r>
                <a:r>
                  <a:rPr lang="de-DE" dirty="0"/>
                  <a:t> </a:t>
                </a:r>
                <a:r>
                  <a:rPr lang="de-DE" dirty="0" err="1"/>
                  <a:t>function</a:t>
                </a:r>
                <a:r>
                  <a:rPr lang="de-DE" dirty="0"/>
                  <a:t> </a:t>
                </a:r>
                <a:r>
                  <a:rPr lang="de-DE" dirty="0" err="1"/>
                  <a:t>reads</a:t>
                </a:r>
                <a:r>
                  <a:rPr lang="de-DE" dirty="0"/>
                  <a:t>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𝑚𝑎𝑥𝑍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de-DE" dirty="0"/>
                  <a:t>S</a:t>
                </a:r>
                <a:r>
                  <a:rPr lang="en-US" dirty="0" err="1"/>
                  <a:t>ubject</a:t>
                </a:r>
                <a:r>
                  <a:rPr lang="en-US" dirty="0"/>
                  <a:t> to:</a:t>
                </a:r>
              </a:p>
              <a:p>
                <a:pPr marL="400050" lvl="1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de-DE" dirty="0"/>
                  <a:t>≤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[</a:t>
                </a:r>
                <a:r>
                  <a:rPr lang="el-GR" dirty="0"/>
                  <a:t>λ</a:t>
                </a:r>
                <a:r>
                  <a:rPr lang="de-DE" dirty="0"/>
                  <a:t>]</a:t>
                </a:r>
              </a:p>
              <a:p>
                <a:pPr marL="400050" lvl="1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≥ 0  j = 1,…,n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8D6F4D77-E3B8-4068-B5C0-69680ED2F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B090D-E957-4327-90A2-3A9DC144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3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Präsentationtemplate</Template>
  <TotalTime>0</TotalTime>
  <Words>1474</Words>
  <Application>Microsoft Office PowerPoint</Application>
  <PresentationFormat>On-screen Show (4:3)</PresentationFormat>
  <Paragraphs>207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</vt:lpstr>
      <vt:lpstr>Calibration of the Supply Model</vt:lpstr>
      <vt:lpstr>LP Problem</vt:lpstr>
      <vt:lpstr>Mathematical Formulation</vt:lpstr>
      <vt:lpstr>Hands-on Exercise </vt:lpstr>
      <vt:lpstr>Solution in Excel</vt:lpstr>
      <vt:lpstr>Positive Mathematical Programing</vt:lpstr>
      <vt:lpstr>Positive Mathematical Programing. Step 1</vt:lpstr>
      <vt:lpstr>Positive Mathematical Programing. Step 2</vt:lpstr>
      <vt:lpstr>Positive Mathematical Programing. Step 3</vt:lpstr>
      <vt:lpstr>Specifying the PMP Parameters</vt:lpstr>
      <vt:lpstr>Hands-on Exercise. Excel</vt:lpstr>
      <vt:lpstr>Reveal Dual Values</vt:lpstr>
      <vt:lpstr>Hands-on Exercise. Excel</vt:lpstr>
      <vt:lpstr>Results</vt:lpstr>
      <vt:lpstr>Hands-on Exercise. GAMS</vt:lpstr>
      <vt:lpstr>Calibration of the Supply Module in CAPRI</vt:lpstr>
      <vt:lpstr>Calibration of the Supply Module in CAPRI</vt:lpstr>
      <vt:lpstr>Test Calibration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Davit Stepanyan</dc:creator>
  <cp:lastModifiedBy>Davit Stepanyan</cp:lastModifiedBy>
  <cp:revision>79</cp:revision>
  <dcterms:created xsi:type="dcterms:W3CDTF">2006-08-16T00:00:00Z</dcterms:created>
  <dcterms:modified xsi:type="dcterms:W3CDTF">2022-09-19T15:35:34Z</dcterms:modified>
</cp:coreProperties>
</file>