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9" r:id="rId3"/>
    <p:sldId id="261" r:id="rId4"/>
    <p:sldId id="262" r:id="rId5"/>
    <p:sldId id="273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5" r:id="rId16"/>
    <p:sldId id="274" r:id="rId17"/>
    <p:sldId id="276" r:id="rId18"/>
    <p:sldId id="278" r:id="rId19"/>
    <p:sldId id="277" r:id="rId20"/>
    <p:sldId id="279" r:id="rId21"/>
    <p:sldId id="281" r:id="rId22"/>
    <p:sldId id="282" r:id="rId23"/>
    <p:sldId id="3402" r:id="rId24"/>
    <p:sldId id="3391" r:id="rId25"/>
    <p:sldId id="3404" r:id="rId26"/>
    <p:sldId id="285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29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42515-2895-FE41-B3BC-C572FF7F6A52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43CE39E-E234-3D4F-9C64-459F3D38A0BA}">
      <dgm:prSet phldrT="[Text]"/>
      <dgm:spPr/>
      <dgm:t>
        <a:bodyPr/>
        <a:lstStyle/>
        <a:p>
          <a:r>
            <a:rPr lang="en-GB" b="0" i="0" u="none" dirty="0"/>
            <a:t>Potential agricultural land</a:t>
          </a:r>
          <a:endParaRPr lang="en-GB" dirty="0"/>
        </a:p>
      </dgm:t>
    </dgm:pt>
    <dgm:pt modelId="{3ACA96E8-E816-734E-A21F-79FC2B4477F6}" type="parTrans" cxnId="{5E674314-DC98-5844-B038-534A6454064C}">
      <dgm:prSet/>
      <dgm:spPr/>
      <dgm:t>
        <a:bodyPr/>
        <a:lstStyle/>
        <a:p>
          <a:endParaRPr lang="en-GB" dirty="0"/>
        </a:p>
      </dgm:t>
    </dgm:pt>
    <dgm:pt modelId="{9834B732-2867-6049-9BDD-A550B365F083}" type="sibTrans" cxnId="{5E674314-DC98-5844-B038-534A6454064C}">
      <dgm:prSet/>
      <dgm:spPr/>
      <dgm:t>
        <a:bodyPr/>
        <a:lstStyle/>
        <a:p>
          <a:endParaRPr lang="en-GB" dirty="0"/>
        </a:p>
      </dgm:t>
    </dgm:pt>
    <dgm:pt modelId="{CDB68F98-FB07-3E43-89C7-BA3A4782B393}">
      <dgm:prSet/>
      <dgm:spPr/>
      <dgm:t>
        <a:bodyPr/>
        <a:lstStyle/>
        <a:p>
          <a:r>
            <a:rPr lang="en-GB" dirty="0"/>
            <a:t>land </a:t>
          </a:r>
        </a:p>
      </dgm:t>
    </dgm:pt>
    <dgm:pt modelId="{3C84D0DF-2AE6-6048-BDF9-6DA0F1DEBB69}" type="parTrans" cxnId="{28CECCF8-08E7-C947-837B-6C2927DB2EAE}">
      <dgm:prSet/>
      <dgm:spPr/>
      <dgm:t>
        <a:bodyPr/>
        <a:lstStyle/>
        <a:p>
          <a:endParaRPr lang="en-GB" dirty="0"/>
        </a:p>
      </dgm:t>
    </dgm:pt>
    <dgm:pt modelId="{3A2AC8CB-B7EE-6E4A-BA36-811016F7E55E}" type="sibTrans" cxnId="{28CECCF8-08E7-C947-837B-6C2927DB2EAE}">
      <dgm:prSet/>
      <dgm:spPr/>
      <dgm:t>
        <a:bodyPr/>
        <a:lstStyle/>
        <a:p>
          <a:endParaRPr lang="en-GB" dirty="0"/>
        </a:p>
      </dgm:t>
    </dgm:pt>
    <dgm:pt modelId="{F266FC33-9DD4-2349-B3D8-703409B742BC}">
      <dgm:prSet/>
      <dgm:spPr/>
      <dgm:t>
        <a:bodyPr/>
        <a:lstStyle/>
        <a:p>
          <a:r>
            <a:rPr lang="en-GB" dirty="0"/>
            <a:t>unused land</a:t>
          </a:r>
        </a:p>
      </dgm:t>
    </dgm:pt>
    <dgm:pt modelId="{DA8626CA-2FE7-3949-AC41-DAF5A56E2D98}" type="parTrans" cxnId="{84630595-2740-244B-ABCB-36074B431056}">
      <dgm:prSet/>
      <dgm:spPr/>
      <dgm:t>
        <a:bodyPr/>
        <a:lstStyle/>
        <a:p>
          <a:endParaRPr lang="en-GB" dirty="0"/>
        </a:p>
      </dgm:t>
    </dgm:pt>
    <dgm:pt modelId="{C91AFBBA-3F94-F743-A8EF-25A0130C3C70}" type="sibTrans" cxnId="{84630595-2740-244B-ABCB-36074B431056}">
      <dgm:prSet/>
      <dgm:spPr/>
      <dgm:t>
        <a:bodyPr/>
        <a:lstStyle/>
        <a:p>
          <a:endParaRPr lang="en-GB" dirty="0"/>
        </a:p>
      </dgm:t>
    </dgm:pt>
    <dgm:pt modelId="{A27F4BF5-8572-2C45-924E-578F302B9A23}">
      <dgm:prSet/>
      <dgm:spPr/>
      <dgm:t>
        <a:bodyPr/>
        <a:lstStyle/>
        <a:p>
          <a:r>
            <a:rPr lang="en-GB" dirty="0"/>
            <a:t>pasture</a:t>
          </a:r>
        </a:p>
      </dgm:t>
    </dgm:pt>
    <dgm:pt modelId="{7C7F94CE-7247-9E49-9D21-33FF76582D59}" type="parTrans" cxnId="{3FECE8CF-FFA7-BA46-88BB-8E0396D7B2A7}">
      <dgm:prSet/>
      <dgm:spPr/>
      <dgm:t>
        <a:bodyPr/>
        <a:lstStyle/>
        <a:p>
          <a:endParaRPr lang="en-GB" dirty="0"/>
        </a:p>
      </dgm:t>
    </dgm:pt>
    <dgm:pt modelId="{363115FE-9B69-0144-A393-97468F3B2B43}" type="sibTrans" cxnId="{3FECE8CF-FFA7-BA46-88BB-8E0396D7B2A7}">
      <dgm:prSet/>
      <dgm:spPr/>
      <dgm:t>
        <a:bodyPr/>
        <a:lstStyle/>
        <a:p>
          <a:endParaRPr lang="en-GB" dirty="0"/>
        </a:p>
      </dgm:t>
    </dgm:pt>
    <dgm:pt modelId="{0E5219B7-A071-E345-B5B9-FBA9765E69EF}">
      <dgm:prSet/>
      <dgm:spPr/>
      <dgm:t>
        <a:bodyPr/>
        <a:lstStyle/>
        <a:p>
          <a:r>
            <a:rPr lang="en-GB" dirty="0"/>
            <a:t>arable</a:t>
          </a:r>
        </a:p>
      </dgm:t>
    </dgm:pt>
    <dgm:pt modelId="{6FA075A3-8E78-DC4B-97B9-A3054BBBD647}" type="parTrans" cxnId="{3EED7866-6786-1249-A6A8-D34BD7D5B56E}">
      <dgm:prSet/>
      <dgm:spPr/>
      <dgm:t>
        <a:bodyPr/>
        <a:lstStyle/>
        <a:p>
          <a:endParaRPr lang="en-GB" dirty="0"/>
        </a:p>
      </dgm:t>
    </dgm:pt>
    <dgm:pt modelId="{032806B4-5EE0-7543-ACD5-77C25479BC70}" type="sibTrans" cxnId="{3EED7866-6786-1249-A6A8-D34BD7D5B56E}">
      <dgm:prSet/>
      <dgm:spPr/>
      <dgm:t>
        <a:bodyPr/>
        <a:lstStyle/>
        <a:p>
          <a:endParaRPr lang="en-GB" dirty="0"/>
        </a:p>
      </dgm:t>
    </dgm:pt>
    <dgm:pt modelId="{30385E48-BFDB-2245-84B3-1CCC646E6945}">
      <dgm:prSet/>
      <dgm:spPr/>
      <dgm:t>
        <a:bodyPr/>
        <a:lstStyle/>
        <a:p>
          <a:r>
            <a:rPr lang="en-GB" dirty="0"/>
            <a:t>crop1</a:t>
          </a:r>
        </a:p>
      </dgm:t>
    </dgm:pt>
    <dgm:pt modelId="{A5107C32-1CDC-5A45-AD4C-58C87999EF84}" type="parTrans" cxnId="{7FC70877-5619-1249-AE34-D204A9DE9C4B}">
      <dgm:prSet/>
      <dgm:spPr/>
      <dgm:t>
        <a:bodyPr/>
        <a:lstStyle/>
        <a:p>
          <a:endParaRPr lang="en-GB" dirty="0"/>
        </a:p>
      </dgm:t>
    </dgm:pt>
    <dgm:pt modelId="{09A40403-BC89-6D45-875A-1206CCAB3139}" type="sibTrans" cxnId="{7FC70877-5619-1249-AE34-D204A9DE9C4B}">
      <dgm:prSet/>
      <dgm:spPr/>
      <dgm:t>
        <a:bodyPr/>
        <a:lstStyle/>
        <a:p>
          <a:endParaRPr lang="en-GB" dirty="0"/>
        </a:p>
      </dgm:t>
    </dgm:pt>
    <dgm:pt modelId="{BB8807C6-98F2-7944-8127-93E67EE1D8F9}">
      <dgm:prSet/>
      <dgm:spPr/>
      <dgm:t>
        <a:bodyPr/>
        <a:lstStyle/>
        <a:p>
          <a:r>
            <a:rPr lang="en-GB" dirty="0"/>
            <a:t>crop2</a:t>
          </a:r>
        </a:p>
      </dgm:t>
    </dgm:pt>
    <dgm:pt modelId="{0686A54A-9285-E642-9E50-60DA3CFBCD0C}" type="parTrans" cxnId="{6E9F57C1-608E-914A-AB2C-6200181D875F}">
      <dgm:prSet/>
      <dgm:spPr/>
      <dgm:t>
        <a:bodyPr/>
        <a:lstStyle/>
        <a:p>
          <a:endParaRPr lang="en-GB" dirty="0"/>
        </a:p>
      </dgm:t>
    </dgm:pt>
    <dgm:pt modelId="{86C062EF-167D-DE48-82B4-CEB01E631826}" type="sibTrans" cxnId="{6E9F57C1-608E-914A-AB2C-6200181D875F}">
      <dgm:prSet/>
      <dgm:spPr/>
      <dgm:t>
        <a:bodyPr/>
        <a:lstStyle/>
        <a:p>
          <a:endParaRPr lang="en-GB" dirty="0"/>
        </a:p>
      </dgm:t>
    </dgm:pt>
    <dgm:pt modelId="{5EC40377-0447-7040-A08F-311D2BDAD71E}">
      <dgm:prSet/>
      <dgm:spPr/>
      <dgm:t>
        <a:bodyPr/>
        <a:lstStyle/>
        <a:p>
          <a:r>
            <a:rPr lang="en-GB" dirty="0"/>
            <a:t>intensive</a:t>
          </a:r>
        </a:p>
      </dgm:t>
    </dgm:pt>
    <dgm:pt modelId="{FF35CF60-CEFC-CF41-8CE7-13AADFC52E8B}" type="parTrans" cxnId="{B013C0B8-1A79-7248-AC5F-12038D353235}">
      <dgm:prSet/>
      <dgm:spPr/>
      <dgm:t>
        <a:bodyPr/>
        <a:lstStyle/>
        <a:p>
          <a:endParaRPr lang="en-GB" dirty="0"/>
        </a:p>
      </dgm:t>
    </dgm:pt>
    <dgm:pt modelId="{2700D9B9-9B05-0B4A-A9DD-A4E6A08FEC32}" type="sibTrans" cxnId="{B013C0B8-1A79-7248-AC5F-12038D353235}">
      <dgm:prSet/>
      <dgm:spPr/>
      <dgm:t>
        <a:bodyPr/>
        <a:lstStyle/>
        <a:p>
          <a:endParaRPr lang="en-GB" dirty="0"/>
        </a:p>
      </dgm:t>
    </dgm:pt>
    <dgm:pt modelId="{E480CFE2-CFC6-914A-AAAB-D0A69D3FB459}">
      <dgm:prSet/>
      <dgm:spPr/>
      <dgm:t>
        <a:bodyPr/>
        <a:lstStyle/>
        <a:p>
          <a:r>
            <a:rPr lang="en-GB" dirty="0"/>
            <a:t>extensive</a:t>
          </a:r>
        </a:p>
      </dgm:t>
    </dgm:pt>
    <dgm:pt modelId="{7161D842-7B03-6241-AB02-A6E6176E9B47}" type="parTrans" cxnId="{F4B23778-A4D9-3D45-AC69-2E9E559E745C}">
      <dgm:prSet/>
      <dgm:spPr/>
      <dgm:t>
        <a:bodyPr/>
        <a:lstStyle/>
        <a:p>
          <a:endParaRPr lang="en-GB" dirty="0"/>
        </a:p>
      </dgm:t>
    </dgm:pt>
    <dgm:pt modelId="{96280FAE-B48F-BB43-9152-CA885B1E67E0}" type="sibTrans" cxnId="{F4B23778-A4D9-3D45-AC69-2E9E559E745C}">
      <dgm:prSet/>
      <dgm:spPr/>
      <dgm:t>
        <a:bodyPr/>
        <a:lstStyle/>
        <a:p>
          <a:endParaRPr lang="en-GB" dirty="0"/>
        </a:p>
      </dgm:t>
    </dgm:pt>
    <dgm:pt modelId="{C92FAB4C-3574-5945-B3F3-F85185807D9B}">
      <dgm:prSet/>
      <dgm:spPr/>
      <dgm:t>
        <a:bodyPr/>
        <a:lstStyle/>
        <a:p>
          <a:r>
            <a:rPr lang="en-GB" dirty="0"/>
            <a:t>high </a:t>
          </a:r>
          <a:r>
            <a:rPr lang="en-GB" noProof="0" dirty="0"/>
            <a:t>yield</a:t>
          </a:r>
          <a:r>
            <a:rPr lang="en-GB" dirty="0"/>
            <a:t> Technology</a:t>
          </a:r>
        </a:p>
      </dgm:t>
    </dgm:pt>
    <dgm:pt modelId="{0DC08E03-9257-3241-9BE0-8F8163588D84}" type="parTrans" cxnId="{B69BF109-508F-1647-A633-FD8C61A717B0}">
      <dgm:prSet/>
      <dgm:spPr/>
      <dgm:t>
        <a:bodyPr/>
        <a:lstStyle/>
        <a:p>
          <a:endParaRPr lang="en-GB" dirty="0"/>
        </a:p>
      </dgm:t>
    </dgm:pt>
    <dgm:pt modelId="{03CD9503-BB47-CE4A-B189-0170F7ADE4D6}" type="sibTrans" cxnId="{B69BF109-508F-1647-A633-FD8C61A717B0}">
      <dgm:prSet/>
      <dgm:spPr/>
      <dgm:t>
        <a:bodyPr/>
        <a:lstStyle/>
        <a:p>
          <a:endParaRPr lang="en-GB" dirty="0"/>
        </a:p>
      </dgm:t>
    </dgm:pt>
    <dgm:pt modelId="{F5F7E61E-C3F4-CF45-986C-1DC9D63F8361}">
      <dgm:prSet/>
      <dgm:spPr/>
      <dgm:t>
        <a:bodyPr/>
        <a:lstStyle/>
        <a:p>
          <a:r>
            <a:rPr lang="en-GB" dirty="0"/>
            <a:t>Low yield technology</a:t>
          </a:r>
        </a:p>
      </dgm:t>
    </dgm:pt>
    <dgm:pt modelId="{E8068D40-593D-5D4C-81F2-EC2F80482160}" type="parTrans" cxnId="{4FC35103-CA11-184B-A314-CB41AA239872}">
      <dgm:prSet/>
      <dgm:spPr/>
      <dgm:t>
        <a:bodyPr/>
        <a:lstStyle/>
        <a:p>
          <a:endParaRPr lang="en-GB" dirty="0"/>
        </a:p>
      </dgm:t>
    </dgm:pt>
    <dgm:pt modelId="{2C65E220-FB99-A742-8840-A7855BF7AD4B}" type="sibTrans" cxnId="{4FC35103-CA11-184B-A314-CB41AA239872}">
      <dgm:prSet/>
      <dgm:spPr/>
      <dgm:t>
        <a:bodyPr/>
        <a:lstStyle/>
        <a:p>
          <a:endParaRPr lang="en-GB" dirty="0"/>
        </a:p>
      </dgm:t>
    </dgm:pt>
    <dgm:pt modelId="{ADF12354-2E60-6B45-BAC2-4102E43AFA11}" type="pres">
      <dgm:prSet presAssocID="{00842515-2895-FE41-B3BC-C572FF7F6A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626A9C-130A-164E-B2D5-ED00460FBC84}" type="pres">
      <dgm:prSet presAssocID="{443CE39E-E234-3D4F-9C64-459F3D38A0BA}" presName="hierRoot1" presStyleCnt="0"/>
      <dgm:spPr/>
    </dgm:pt>
    <dgm:pt modelId="{3CE484FE-9925-C746-9CAD-6E752EE62070}" type="pres">
      <dgm:prSet presAssocID="{443CE39E-E234-3D4F-9C64-459F3D38A0BA}" presName="composite" presStyleCnt="0"/>
      <dgm:spPr/>
    </dgm:pt>
    <dgm:pt modelId="{EF18E9D8-5985-EB47-A448-507977D213BF}" type="pres">
      <dgm:prSet presAssocID="{443CE39E-E234-3D4F-9C64-459F3D38A0BA}" presName="background" presStyleLbl="node0" presStyleIdx="0" presStyleCnt="1"/>
      <dgm:spPr/>
    </dgm:pt>
    <dgm:pt modelId="{AF613D98-7162-4D46-BAA1-24349C4284CB}" type="pres">
      <dgm:prSet presAssocID="{443CE39E-E234-3D4F-9C64-459F3D38A0BA}" presName="text" presStyleLbl="fgAcc0" presStyleIdx="0" presStyleCnt="1">
        <dgm:presLayoutVars>
          <dgm:chPref val="3"/>
        </dgm:presLayoutVars>
      </dgm:prSet>
      <dgm:spPr/>
    </dgm:pt>
    <dgm:pt modelId="{C0B29A15-4CD6-074B-91D7-C7F597453934}" type="pres">
      <dgm:prSet presAssocID="{443CE39E-E234-3D4F-9C64-459F3D38A0BA}" presName="hierChild2" presStyleCnt="0"/>
      <dgm:spPr/>
    </dgm:pt>
    <dgm:pt modelId="{DC21EEE2-F01B-9D49-8D42-C45CF6B37EF4}" type="pres">
      <dgm:prSet presAssocID="{3C84D0DF-2AE6-6048-BDF9-6DA0F1DEBB69}" presName="Name10" presStyleLbl="parChTrans1D2" presStyleIdx="0" presStyleCnt="2"/>
      <dgm:spPr/>
    </dgm:pt>
    <dgm:pt modelId="{4ABACF32-5C98-3643-B6C9-DFDE43E18676}" type="pres">
      <dgm:prSet presAssocID="{CDB68F98-FB07-3E43-89C7-BA3A4782B393}" presName="hierRoot2" presStyleCnt="0"/>
      <dgm:spPr/>
    </dgm:pt>
    <dgm:pt modelId="{32CA99D8-1A35-C045-84CD-B0D6947D4A05}" type="pres">
      <dgm:prSet presAssocID="{CDB68F98-FB07-3E43-89C7-BA3A4782B393}" presName="composite2" presStyleCnt="0"/>
      <dgm:spPr/>
    </dgm:pt>
    <dgm:pt modelId="{650A5533-C5CE-B74F-9EC8-03DD89D2E494}" type="pres">
      <dgm:prSet presAssocID="{CDB68F98-FB07-3E43-89C7-BA3A4782B393}" presName="background2" presStyleLbl="node2" presStyleIdx="0" presStyleCnt="2"/>
      <dgm:spPr/>
    </dgm:pt>
    <dgm:pt modelId="{24FCA500-A790-D741-8731-2D2912E44989}" type="pres">
      <dgm:prSet presAssocID="{CDB68F98-FB07-3E43-89C7-BA3A4782B393}" presName="text2" presStyleLbl="fgAcc2" presStyleIdx="0" presStyleCnt="2">
        <dgm:presLayoutVars>
          <dgm:chPref val="3"/>
        </dgm:presLayoutVars>
      </dgm:prSet>
      <dgm:spPr/>
    </dgm:pt>
    <dgm:pt modelId="{64FF9662-F47F-7B44-9CB2-E1EA7163DDDD}" type="pres">
      <dgm:prSet presAssocID="{CDB68F98-FB07-3E43-89C7-BA3A4782B393}" presName="hierChild3" presStyleCnt="0"/>
      <dgm:spPr/>
    </dgm:pt>
    <dgm:pt modelId="{9EB363B1-0939-314F-AACF-86DCBC815875}" type="pres">
      <dgm:prSet presAssocID="{7C7F94CE-7247-9E49-9D21-33FF76582D59}" presName="Name17" presStyleLbl="parChTrans1D3" presStyleIdx="0" presStyleCnt="2"/>
      <dgm:spPr/>
    </dgm:pt>
    <dgm:pt modelId="{0613D104-F935-454D-A4F7-270CD2E1DDD9}" type="pres">
      <dgm:prSet presAssocID="{A27F4BF5-8572-2C45-924E-578F302B9A23}" presName="hierRoot3" presStyleCnt="0"/>
      <dgm:spPr/>
    </dgm:pt>
    <dgm:pt modelId="{81E4D8A6-C8DE-2E44-8B92-CE9437C36085}" type="pres">
      <dgm:prSet presAssocID="{A27F4BF5-8572-2C45-924E-578F302B9A23}" presName="composite3" presStyleCnt="0"/>
      <dgm:spPr/>
    </dgm:pt>
    <dgm:pt modelId="{AAA16CBE-254B-DF46-82E8-4059C75BF417}" type="pres">
      <dgm:prSet presAssocID="{A27F4BF5-8572-2C45-924E-578F302B9A23}" presName="background3" presStyleLbl="node3" presStyleIdx="0" presStyleCnt="2"/>
      <dgm:spPr/>
    </dgm:pt>
    <dgm:pt modelId="{20020733-8306-4249-8DF6-3D2E584681FD}" type="pres">
      <dgm:prSet presAssocID="{A27F4BF5-8572-2C45-924E-578F302B9A23}" presName="text3" presStyleLbl="fgAcc3" presStyleIdx="0" presStyleCnt="2">
        <dgm:presLayoutVars>
          <dgm:chPref val="3"/>
        </dgm:presLayoutVars>
      </dgm:prSet>
      <dgm:spPr/>
    </dgm:pt>
    <dgm:pt modelId="{72F01F26-8191-1C43-848E-4CF440C64C9B}" type="pres">
      <dgm:prSet presAssocID="{A27F4BF5-8572-2C45-924E-578F302B9A23}" presName="hierChild4" presStyleCnt="0"/>
      <dgm:spPr/>
    </dgm:pt>
    <dgm:pt modelId="{66B43A9D-948C-FE4D-AE91-F990D911473D}" type="pres">
      <dgm:prSet presAssocID="{FF35CF60-CEFC-CF41-8CE7-13AADFC52E8B}" presName="Name23" presStyleLbl="parChTrans1D4" presStyleIdx="0" presStyleCnt="6"/>
      <dgm:spPr/>
    </dgm:pt>
    <dgm:pt modelId="{B33515DC-D023-0049-B7FE-7E1607AF0A50}" type="pres">
      <dgm:prSet presAssocID="{5EC40377-0447-7040-A08F-311D2BDAD71E}" presName="hierRoot4" presStyleCnt="0"/>
      <dgm:spPr/>
    </dgm:pt>
    <dgm:pt modelId="{DAC52354-5163-EA4E-88A9-AF5AE1AF0436}" type="pres">
      <dgm:prSet presAssocID="{5EC40377-0447-7040-A08F-311D2BDAD71E}" presName="composite4" presStyleCnt="0"/>
      <dgm:spPr/>
    </dgm:pt>
    <dgm:pt modelId="{C175374F-1E5F-B240-918A-BF1229310E37}" type="pres">
      <dgm:prSet presAssocID="{5EC40377-0447-7040-A08F-311D2BDAD71E}" presName="background4" presStyleLbl="node4" presStyleIdx="0" presStyleCnt="6"/>
      <dgm:spPr/>
    </dgm:pt>
    <dgm:pt modelId="{66C10A26-0CAE-6645-8099-E0345029D096}" type="pres">
      <dgm:prSet presAssocID="{5EC40377-0447-7040-A08F-311D2BDAD71E}" presName="text4" presStyleLbl="fgAcc4" presStyleIdx="0" presStyleCnt="6">
        <dgm:presLayoutVars>
          <dgm:chPref val="3"/>
        </dgm:presLayoutVars>
      </dgm:prSet>
      <dgm:spPr/>
    </dgm:pt>
    <dgm:pt modelId="{81E23778-4EBE-CB47-8446-6FB1B2B89977}" type="pres">
      <dgm:prSet presAssocID="{5EC40377-0447-7040-A08F-311D2BDAD71E}" presName="hierChild5" presStyleCnt="0"/>
      <dgm:spPr/>
    </dgm:pt>
    <dgm:pt modelId="{D72340BE-3A8D-B649-94DE-B8CCB440C76D}" type="pres">
      <dgm:prSet presAssocID="{7161D842-7B03-6241-AB02-A6E6176E9B47}" presName="Name23" presStyleLbl="parChTrans1D4" presStyleIdx="1" presStyleCnt="6"/>
      <dgm:spPr/>
    </dgm:pt>
    <dgm:pt modelId="{388B82B5-3B92-5B4A-9C21-010896C9114B}" type="pres">
      <dgm:prSet presAssocID="{E480CFE2-CFC6-914A-AAAB-D0A69D3FB459}" presName="hierRoot4" presStyleCnt="0"/>
      <dgm:spPr/>
    </dgm:pt>
    <dgm:pt modelId="{2ECD9CC6-4618-8D45-AF65-6D6FA11F1552}" type="pres">
      <dgm:prSet presAssocID="{E480CFE2-CFC6-914A-AAAB-D0A69D3FB459}" presName="composite4" presStyleCnt="0"/>
      <dgm:spPr/>
    </dgm:pt>
    <dgm:pt modelId="{5E04EAB4-3C59-8E47-820A-99CC44340DC1}" type="pres">
      <dgm:prSet presAssocID="{E480CFE2-CFC6-914A-AAAB-D0A69D3FB459}" presName="background4" presStyleLbl="node4" presStyleIdx="1" presStyleCnt="6"/>
      <dgm:spPr/>
    </dgm:pt>
    <dgm:pt modelId="{CBBC7902-4C78-9F4F-B356-0F7E8BFAC977}" type="pres">
      <dgm:prSet presAssocID="{E480CFE2-CFC6-914A-AAAB-D0A69D3FB459}" presName="text4" presStyleLbl="fgAcc4" presStyleIdx="1" presStyleCnt="6">
        <dgm:presLayoutVars>
          <dgm:chPref val="3"/>
        </dgm:presLayoutVars>
      </dgm:prSet>
      <dgm:spPr/>
    </dgm:pt>
    <dgm:pt modelId="{EB8E2ADE-7B1E-1C45-ADC6-373B6A82ADCE}" type="pres">
      <dgm:prSet presAssocID="{E480CFE2-CFC6-914A-AAAB-D0A69D3FB459}" presName="hierChild5" presStyleCnt="0"/>
      <dgm:spPr/>
    </dgm:pt>
    <dgm:pt modelId="{1B5FBA8F-A161-1342-91D0-051796A9A90C}" type="pres">
      <dgm:prSet presAssocID="{6FA075A3-8E78-DC4B-97B9-A3054BBBD647}" presName="Name17" presStyleLbl="parChTrans1D3" presStyleIdx="1" presStyleCnt="2"/>
      <dgm:spPr/>
    </dgm:pt>
    <dgm:pt modelId="{2A97B74C-10F1-9549-8BB7-28A590721E23}" type="pres">
      <dgm:prSet presAssocID="{0E5219B7-A071-E345-B5B9-FBA9765E69EF}" presName="hierRoot3" presStyleCnt="0"/>
      <dgm:spPr/>
    </dgm:pt>
    <dgm:pt modelId="{1884B1EF-9BB4-5A4F-91BD-9F93B52420D9}" type="pres">
      <dgm:prSet presAssocID="{0E5219B7-A071-E345-B5B9-FBA9765E69EF}" presName="composite3" presStyleCnt="0"/>
      <dgm:spPr/>
    </dgm:pt>
    <dgm:pt modelId="{5C321C8F-A2F6-614C-B8B2-9B1322C129FE}" type="pres">
      <dgm:prSet presAssocID="{0E5219B7-A071-E345-B5B9-FBA9765E69EF}" presName="background3" presStyleLbl="node3" presStyleIdx="1" presStyleCnt="2"/>
      <dgm:spPr/>
    </dgm:pt>
    <dgm:pt modelId="{D699D22D-2A69-8847-ADB7-00052548CACD}" type="pres">
      <dgm:prSet presAssocID="{0E5219B7-A071-E345-B5B9-FBA9765E69EF}" presName="text3" presStyleLbl="fgAcc3" presStyleIdx="1" presStyleCnt="2">
        <dgm:presLayoutVars>
          <dgm:chPref val="3"/>
        </dgm:presLayoutVars>
      </dgm:prSet>
      <dgm:spPr/>
    </dgm:pt>
    <dgm:pt modelId="{C09C632D-D107-754B-B869-E88329A9B922}" type="pres">
      <dgm:prSet presAssocID="{0E5219B7-A071-E345-B5B9-FBA9765E69EF}" presName="hierChild4" presStyleCnt="0"/>
      <dgm:spPr/>
    </dgm:pt>
    <dgm:pt modelId="{373D8C66-ECAE-DD4C-85C2-277DB51CD2C8}" type="pres">
      <dgm:prSet presAssocID="{A5107C32-1CDC-5A45-AD4C-58C87999EF84}" presName="Name23" presStyleLbl="parChTrans1D4" presStyleIdx="2" presStyleCnt="6"/>
      <dgm:spPr/>
    </dgm:pt>
    <dgm:pt modelId="{3973F97C-3BE7-E540-9DF4-F4E9631D87C2}" type="pres">
      <dgm:prSet presAssocID="{30385E48-BFDB-2245-84B3-1CCC646E6945}" presName="hierRoot4" presStyleCnt="0"/>
      <dgm:spPr/>
    </dgm:pt>
    <dgm:pt modelId="{B7EDDD84-23FE-6742-9128-AF6E6AAB7B98}" type="pres">
      <dgm:prSet presAssocID="{30385E48-BFDB-2245-84B3-1CCC646E6945}" presName="composite4" presStyleCnt="0"/>
      <dgm:spPr/>
    </dgm:pt>
    <dgm:pt modelId="{DD63F57A-4B2D-EA4B-BDD5-47AB2AF0BEFB}" type="pres">
      <dgm:prSet presAssocID="{30385E48-BFDB-2245-84B3-1CCC646E6945}" presName="background4" presStyleLbl="node4" presStyleIdx="2" presStyleCnt="6"/>
      <dgm:spPr/>
    </dgm:pt>
    <dgm:pt modelId="{6F6AE831-9FF2-3D4D-8F3C-7714AEA32386}" type="pres">
      <dgm:prSet presAssocID="{30385E48-BFDB-2245-84B3-1CCC646E6945}" presName="text4" presStyleLbl="fgAcc4" presStyleIdx="2" presStyleCnt="6">
        <dgm:presLayoutVars>
          <dgm:chPref val="3"/>
        </dgm:presLayoutVars>
      </dgm:prSet>
      <dgm:spPr/>
    </dgm:pt>
    <dgm:pt modelId="{64C7F13D-A944-B74B-BED2-21788B7AFB6E}" type="pres">
      <dgm:prSet presAssocID="{30385E48-BFDB-2245-84B3-1CCC646E6945}" presName="hierChild5" presStyleCnt="0"/>
      <dgm:spPr/>
    </dgm:pt>
    <dgm:pt modelId="{3A1BF363-D6AF-0841-B742-22CDCF36F9FC}" type="pres">
      <dgm:prSet presAssocID="{0DC08E03-9257-3241-9BE0-8F8163588D84}" presName="Name23" presStyleLbl="parChTrans1D4" presStyleIdx="3" presStyleCnt="6"/>
      <dgm:spPr/>
    </dgm:pt>
    <dgm:pt modelId="{F4C0D945-1582-E145-AC8A-201EF2D3DC91}" type="pres">
      <dgm:prSet presAssocID="{C92FAB4C-3574-5945-B3F3-F85185807D9B}" presName="hierRoot4" presStyleCnt="0"/>
      <dgm:spPr/>
    </dgm:pt>
    <dgm:pt modelId="{35310FA4-9748-9149-BAF2-212A65F2D1A4}" type="pres">
      <dgm:prSet presAssocID="{C92FAB4C-3574-5945-B3F3-F85185807D9B}" presName="composite4" presStyleCnt="0"/>
      <dgm:spPr/>
    </dgm:pt>
    <dgm:pt modelId="{52CA0E58-8E8D-F54D-94FC-7E58D7C4EBAF}" type="pres">
      <dgm:prSet presAssocID="{C92FAB4C-3574-5945-B3F3-F85185807D9B}" presName="background4" presStyleLbl="node4" presStyleIdx="3" presStyleCnt="6"/>
      <dgm:spPr/>
    </dgm:pt>
    <dgm:pt modelId="{DEC73395-8595-1A4C-831F-B78E4612CA64}" type="pres">
      <dgm:prSet presAssocID="{C92FAB4C-3574-5945-B3F3-F85185807D9B}" presName="text4" presStyleLbl="fgAcc4" presStyleIdx="3" presStyleCnt="6">
        <dgm:presLayoutVars>
          <dgm:chPref val="3"/>
        </dgm:presLayoutVars>
      </dgm:prSet>
      <dgm:spPr/>
    </dgm:pt>
    <dgm:pt modelId="{EF21B967-E7A5-F54D-B2D9-481CD3A8A8CC}" type="pres">
      <dgm:prSet presAssocID="{C92FAB4C-3574-5945-B3F3-F85185807D9B}" presName="hierChild5" presStyleCnt="0"/>
      <dgm:spPr/>
    </dgm:pt>
    <dgm:pt modelId="{61B17EBE-B668-5349-9677-0853D3028E3C}" type="pres">
      <dgm:prSet presAssocID="{E8068D40-593D-5D4C-81F2-EC2F80482160}" presName="Name23" presStyleLbl="parChTrans1D4" presStyleIdx="4" presStyleCnt="6"/>
      <dgm:spPr/>
    </dgm:pt>
    <dgm:pt modelId="{8BCF67E1-D3AD-274F-96F5-2B6F791143FD}" type="pres">
      <dgm:prSet presAssocID="{F5F7E61E-C3F4-CF45-986C-1DC9D63F8361}" presName="hierRoot4" presStyleCnt="0"/>
      <dgm:spPr/>
    </dgm:pt>
    <dgm:pt modelId="{BA75C5BB-14BA-9D4D-B186-B5BF171721C0}" type="pres">
      <dgm:prSet presAssocID="{F5F7E61E-C3F4-CF45-986C-1DC9D63F8361}" presName="composite4" presStyleCnt="0"/>
      <dgm:spPr/>
    </dgm:pt>
    <dgm:pt modelId="{50325B09-E962-6F45-9883-A5211CE52DBC}" type="pres">
      <dgm:prSet presAssocID="{F5F7E61E-C3F4-CF45-986C-1DC9D63F8361}" presName="background4" presStyleLbl="node4" presStyleIdx="4" presStyleCnt="6"/>
      <dgm:spPr/>
    </dgm:pt>
    <dgm:pt modelId="{30EC4BC5-B35B-694D-AB29-173956C97248}" type="pres">
      <dgm:prSet presAssocID="{F5F7E61E-C3F4-CF45-986C-1DC9D63F8361}" presName="text4" presStyleLbl="fgAcc4" presStyleIdx="4" presStyleCnt="6">
        <dgm:presLayoutVars>
          <dgm:chPref val="3"/>
        </dgm:presLayoutVars>
      </dgm:prSet>
      <dgm:spPr/>
    </dgm:pt>
    <dgm:pt modelId="{57DDE972-24E9-904E-A0B9-1042CDA266CD}" type="pres">
      <dgm:prSet presAssocID="{F5F7E61E-C3F4-CF45-986C-1DC9D63F8361}" presName="hierChild5" presStyleCnt="0"/>
      <dgm:spPr/>
    </dgm:pt>
    <dgm:pt modelId="{AEBA50C2-8AFC-9C48-8AA5-C0C7C5F909ED}" type="pres">
      <dgm:prSet presAssocID="{0686A54A-9285-E642-9E50-60DA3CFBCD0C}" presName="Name23" presStyleLbl="parChTrans1D4" presStyleIdx="5" presStyleCnt="6"/>
      <dgm:spPr/>
    </dgm:pt>
    <dgm:pt modelId="{BC892DC2-E64E-1547-B3D0-FE4498AF75E8}" type="pres">
      <dgm:prSet presAssocID="{BB8807C6-98F2-7944-8127-93E67EE1D8F9}" presName="hierRoot4" presStyleCnt="0"/>
      <dgm:spPr/>
    </dgm:pt>
    <dgm:pt modelId="{22E8258C-F8C8-FF48-8E96-96FE75188225}" type="pres">
      <dgm:prSet presAssocID="{BB8807C6-98F2-7944-8127-93E67EE1D8F9}" presName="composite4" presStyleCnt="0"/>
      <dgm:spPr/>
    </dgm:pt>
    <dgm:pt modelId="{51B7ABD9-CC08-1F4E-A8A0-E0F440C0677D}" type="pres">
      <dgm:prSet presAssocID="{BB8807C6-98F2-7944-8127-93E67EE1D8F9}" presName="background4" presStyleLbl="node4" presStyleIdx="5" presStyleCnt="6"/>
      <dgm:spPr/>
    </dgm:pt>
    <dgm:pt modelId="{882DBEB1-13CD-314D-94C8-8C8B75132905}" type="pres">
      <dgm:prSet presAssocID="{BB8807C6-98F2-7944-8127-93E67EE1D8F9}" presName="text4" presStyleLbl="fgAcc4" presStyleIdx="5" presStyleCnt="6">
        <dgm:presLayoutVars>
          <dgm:chPref val="3"/>
        </dgm:presLayoutVars>
      </dgm:prSet>
      <dgm:spPr/>
    </dgm:pt>
    <dgm:pt modelId="{6FC83B79-B96F-E547-845A-CC7601AF90DF}" type="pres">
      <dgm:prSet presAssocID="{BB8807C6-98F2-7944-8127-93E67EE1D8F9}" presName="hierChild5" presStyleCnt="0"/>
      <dgm:spPr/>
    </dgm:pt>
    <dgm:pt modelId="{0E804C10-E328-4241-9BC1-F100206D1D3B}" type="pres">
      <dgm:prSet presAssocID="{DA8626CA-2FE7-3949-AC41-DAF5A56E2D98}" presName="Name10" presStyleLbl="parChTrans1D2" presStyleIdx="1" presStyleCnt="2"/>
      <dgm:spPr/>
    </dgm:pt>
    <dgm:pt modelId="{FD1ED5B8-63E4-1B4F-9894-607715C69A87}" type="pres">
      <dgm:prSet presAssocID="{F266FC33-9DD4-2349-B3D8-703409B742BC}" presName="hierRoot2" presStyleCnt="0"/>
      <dgm:spPr/>
    </dgm:pt>
    <dgm:pt modelId="{7F498C70-53C6-5149-8206-193CA69CD9DC}" type="pres">
      <dgm:prSet presAssocID="{F266FC33-9DD4-2349-B3D8-703409B742BC}" presName="composite2" presStyleCnt="0"/>
      <dgm:spPr/>
    </dgm:pt>
    <dgm:pt modelId="{8FAE2CDF-5EC0-2840-ADF6-D06065751BBF}" type="pres">
      <dgm:prSet presAssocID="{F266FC33-9DD4-2349-B3D8-703409B742BC}" presName="background2" presStyleLbl="node2" presStyleIdx="1" presStyleCnt="2"/>
      <dgm:spPr/>
    </dgm:pt>
    <dgm:pt modelId="{15638F1C-D583-D241-A66E-3E4B6580D836}" type="pres">
      <dgm:prSet presAssocID="{F266FC33-9DD4-2349-B3D8-703409B742BC}" presName="text2" presStyleLbl="fgAcc2" presStyleIdx="1" presStyleCnt="2">
        <dgm:presLayoutVars>
          <dgm:chPref val="3"/>
        </dgm:presLayoutVars>
      </dgm:prSet>
      <dgm:spPr/>
    </dgm:pt>
    <dgm:pt modelId="{904AB7F4-1C49-6540-86B5-B1E27666A030}" type="pres">
      <dgm:prSet presAssocID="{F266FC33-9DD4-2349-B3D8-703409B742BC}" presName="hierChild3" presStyleCnt="0"/>
      <dgm:spPr/>
    </dgm:pt>
  </dgm:ptLst>
  <dgm:cxnLst>
    <dgm:cxn modelId="{4FC35103-CA11-184B-A314-CB41AA239872}" srcId="{30385E48-BFDB-2245-84B3-1CCC646E6945}" destId="{F5F7E61E-C3F4-CF45-986C-1DC9D63F8361}" srcOrd="1" destOrd="0" parTransId="{E8068D40-593D-5D4C-81F2-EC2F80482160}" sibTransId="{2C65E220-FB99-A742-8840-A7855BF7AD4B}"/>
    <dgm:cxn modelId="{B69BF109-508F-1647-A633-FD8C61A717B0}" srcId="{30385E48-BFDB-2245-84B3-1CCC646E6945}" destId="{C92FAB4C-3574-5945-B3F3-F85185807D9B}" srcOrd="0" destOrd="0" parTransId="{0DC08E03-9257-3241-9BE0-8F8163588D84}" sibTransId="{03CD9503-BB47-CE4A-B189-0170F7ADE4D6}"/>
    <dgm:cxn modelId="{B979B90B-8D93-F54E-A81F-3885F553BB2F}" type="presOf" srcId="{5EC40377-0447-7040-A08F-311D2BDAD71E}" destId="{66C10A26-0CAE-6645-8099-E0345029D096}" srcOrd="0" destOrd="0" presId="urn:microsoft.com/office/officeart/2005/8/layout/hierarchy1"/>
    <dgm:cxn modelId="{5B71AD0F-77D0-5841-8588-D3A77FFC07F5}" type="presOf" srcId="{A5107C32-1CDC-5A45-AD4C-58C87999EF84}" destId="{373D8C66-ECAE-DD4C-85C2-277DB51CD2C8}" srcOrd="0" destOrd="0" presId="urn:microsoft.com/office/officeart/2005/8/layout/hierarchy1"/>
    <dgm:cxn modelId="{5E674314-DC98-5844-B038-534A6454064C}" srcId="{00842515-2895-FE41-B3BC-C572FF7F6A52}" destId="{443CE39E-E234-3D4F-9C64-459F3D38A0BA}" srcOrd="0" destOrd="0" parTransId="{3ACA96E8-E816-734E-A21F-79FC2B4477F6}" sibTransId="{9834B732-2867-6049-9BDD-A550B365F083}"/>
    <dgm:cxn modelId="{EC3B2627-2246-D341-82E4-765FF5709B43}" type="presOf" srcId="{BB8807C6-98F2-7944-8127-93E67EE1D8F9}" destId="{882DBEB1-13CD-314D-94C8-8C8B75132905}" srcOrd="0" destOrd="0" presId="urn:microsoft.com/office/officeart/2005/8/layout/hierarchy1"/>
    <dgm:cxn modelId="{AB8C3628-C99B-8D46-8D52-E20C44E3DDC8}" type="presOf" srcId="{FF35CF60-CEFC-CF41-8CE7-13AADFC52E8B}" destId="{66B43A9D-948C-FE4D-AE91-F990D911473D}" srcOrd="0" destOrd="0" presId="urn:microsoft.com/office/officeart/2005/8/layout/hierarchy1"/>
    <dgm:cxn modelId="{FA04303C-476E-7D43-86A7-8BA8E4D0022D}" type="presOf" srcId="{DA8626CA-2FE7-3949-AC41-DAF5A56E2D98}" destId="{0E804C10-E328-4241-9BC1-F100206D1D3B}" srcOrd="0" destOrd="0" presId="urn:microsoft.com/office/officeart/2005/8/layout/hierarchy1"/>
    <dgm:cxn modelId="{D411723E-F0B3-3946-BD44-6E6F01F3429A}" type="presOf" srcId="{7C7F94CE-7247-9E49-9D21-33FF76582D59}" destId="{9EB363B1-0939-314F-AACF-86DCBC815875}" srcOrd="0" destOrd="0" presId="urn:microsoft.com/office/officeart/2005/8/layout/hierarchy1"/>
    <dgm:cxn modelId="{40FDC545-9039-1544-97F1-C03AC23784CD}" type="presOf" srcId="{00842515-2895-FE41-B3BC-C572FF7F6A52}" destId="{ADF12354-2E60-6B45-BAC2-4102E43AFA11}" srcOrd="0" destOrd="0" presId="urn:microsoft.com/office/officeart/2005/8/layout/hierarchy1"/>
    <dgm:cxn modelId="{4A44E94F-E4B8-824B-B30D-9F04C66FB53E}" type="presOf" srcId="{E480CFE2-CFC6-914A-AAAB-D0A69D3FB459}" destId="{CBBC7902-4C78-9F4F-B356-0F7E8BFAC977}" srcOrd="0" destOrd="0" presId="urn:microsoft.com/office/officeart/2005/8/layout/hierarchy1"/>
    <dgm:cxn modelId="{E1FCEA62-10C3-8149-8684-EDF476F19D85}" type="presOf" srcId="{E8068D40-593D-5D4C-81F2-EC2F80482160}" destId="{61B17EBE-B668-5349-9677-0853D3028E3C}" srcOrd="0" destOrd="0" presId="urn:microsoft.com/office/officeart/2005/8/layout/hierarchy1"/>
    <dgm:cxn modelId="{3EED7866-6786-1249-A6A8-D34BD7D5B56E}" srcId="{CDB68F98-FB07-3E43-89C7-BA3A4782B393}" destId="{0E5219B7-A071-E345-B5B9-FBA9765E69EF}" srcOrd="1" destOrd="0" parTransId="{6FA075A3-8E78-DC4B-97B9-A3054BBBD647}" sibTransId="{032806B4-5EE0-7543-ACD5-77C25479BC70}"/>
    <dgm:cxn modelId="{94C71169-7217-1740-A2D4-B53A67FE1D06}" type="presOf" srcId="{0E5219B7-A071-E345-B5B9-FBA9765E69EF}" destId="{D699D22D-2A69-8847-ADB7-00052548CACD}" srcOrd="0" destOrd="0" presId="urn:microsoft.com/office/officeart/2005/8/layout/hierarchy1"/>
    <dgm:cxn modelId="{1E6EC86E-F6E4-AC47-9F7C-1C012D76C9B7}" type="presOf" srcId="{7161D842-7B03-6241-AB02-A6E6176E9B47}" destId="{D72340BE-3A8D-B649-94DE-B8CCB440C76D}" srcOrd="0" destOrd="0" presId="urn:microsoft.com/office/officeart/2005/8/layout/hierarchy1"/>
    <dgm:cxn modelId="{2225F96F-4C40-414A-9C38-AE70D76E0CAC}" type="presOf" srcId="{F266FC33-9DD4-2349-B3D8-703409B742BC}" destId="{15638F1C-D583-D241-A66E-3E4B6580D836}" srcOrd="0" destOrd="0" presId="urn:microsoft.com/office/officeart/2005/8/layout/hierarchy1"/>
    <dgm:cxn modelId="{7FC70877-5619-1249-AE34-D204A9DE9C4B}" srcId="{0E5219B7-A071-E345-B5B9-FBA9765E69EF}" destId="{30385E48-BFDB-2245-84B3-1CCC646E6945}" srcOrd="0" destOrd="0" parTransId="{A5107C32-1CDC-5A45-AD4C-58C87999EF84}" sibTransId="{09A40403-BC89-6D45-875A-1206CCAB3139}"/>
    <dgm:cxn modelId="{F4B23778-A4D9-3D45-AC69-2E9E559E745C}" srcId="{A27F4BF5-8572-2C45-924E-578F302B9A23}" destId="{E480CFE2-CFC6-914A-AAAB-D0A69D3FB459}" srcOrd="1" destOrd="0" parTransId="{7161D842-7B03-6241-AB02-A6E6176E9B47}" sibTransId="{96280FAE-B48F-BB43-9152-CA885B1E67E0}"/>
    <dgm:cxn modelId="{1CF54587-19A3-F047-9AEB-DED8B3355ED2}" type="presOf" srcId="{C92FAB4C-3574-5945-B3F3-F85185807D9B}" destId="{DEC73395-8595-1A4C-831F-B78E4612CA64}" srcOrd="0" destOrd="0" presId="urn:microsoft.com/office/officeart/2005/8/layout/hierarchy1"/>
    <dgm:cxn modelId="{734CA28F-D5A0-644B-B927-56F7D2875E36}" type="presOf" srcId="{CDB68F98-FB07-3E43-89C7-BA3A4782B393}" destId="{24FCA500-A790-D741-8731-2D2912E44989}" srcOrd="0" destOrd="0" presId="urn:microsoft.com/office/officeart/2005/8/layout/hierarchy1"/>
    <dgm:cxn modelId="{84630595-2740-244B-ABCB-36074B431056}" srcId="{443CE39E-E234-3D4F-9C64-459F3D38A0BA}" destId="{F266FC33-9DD4-2349-B3D8-703409B742BC}" srcOrd="1" destOrd="0" parTransId="{DA8626CA-2FE7-3949-AC41-DAF5A56E2D98}" sibTransId="{C91AFBBA-3F94-F743-A8EF-25A0130C3C70}"/>
    <dgm:cxn modelId="{BC59179B-D7B1-5B40-ACA5-99529867A285}" type="presOf" srcId="{30385E48-BFDB-2245-84B3-1CCC646E6945}" destId="{6F6AE831-9FF2-3D4D-8F3C-7714AEA32386}" srcOrd="0" destOrd="0" presId="urn:microsoft.com/office/officeart/2005/8/layout/hierarchy1"/>
    <dgm:cxn modelId="{361AA89E-536F-4946-A580-C653155E2D66}" type="presOf" srcId="{0686A54A-9285-E642-9E50-60DA3CFBCD0C}" destId="{AEBA50C2-8AFC-9C48-8AA5-C0C7C5F909ED}" srcOrd="0" destOrd="0" presId="urn:microsoft.com/office/officeart/2005/8/layout/hierarchy1"/>
    <dgm:cxn modelId="{03FAAE9E-BDF0-7240-9242-CF0FC4DD4D64}" type="presOf" srcId="{A27F4BF5-8572-2C45-924E-578F302B9A23}" destId="{20020733-8306-4249-8DF6-3D2E584681FD}" srcOrd="0" destOrd="0" presId="urn:microsoft.com/office/officeart/2005/8/layout/hierarchy1"/>
    <dgm:cxn modelId="{B013C0B8-1A79-7248-AC5F-12038D353235}" srcId="{A27F4BF5-8572-2C45-924E-578F302B9A23}" destId="{5EC40377-0447-7040-A08F-311D2BDAD71E}" srcOrd="0" destOrd="0" parTransId="{FF35CF60-CEFC-CF41-8CE7-13AADFC52E8B}" sibTransId="{2700D9B9-9B05-0B4A-A9DD-A4E6A08FEC32}"/>
    <dgm:cxn modelId="{6E9F57C1-608E-914A-AB2C-6200181D875F}" srcId="{0E5219B7-A071-E345-B5B9-FBA9765E69EF}" destId="{BB8807C6-98F2-7944-8127-93E67EE1D8F9}" srcOrd="1" destOrd="0" parTransId="{0686A54A-9285-E642-9E50-60DA3CFBCD0C}" sibTransId="{86C062EF-167D-DE48-82B4-CEB01E631826}"/>
    <dgm:cxn modelId="{3FECE8CF-FFA7-BA46-88BB-8E0396D7B2A7}" srcId="{CDB68F98-FB07-3E43-89C7-BA3A4782B393}" destId="{A27F4BF5-8572-2C45-924E-578F302B9A23}" srcOrd="0" destOrd="0" parTransId="{7C7F94CE-7247-9E49-9D21-33FF76582D59}" sibTransId="{363115FE-9B69-0144-A393-97468F3B2B43}"/>
    <dgm:cxn modelId="{BE89D3D1-F505-4F4E-9889-03D785E714F5}" type="presOf" srcId="{0DC08E03-9257-3241-9BE0-8F8163588D84}" destId="{3A1BF363-D6AF-0841-B742-22CDCF36F9FC}" srcOrd="0" destOrd="0" presId="urn:microsoft.com/office/officeart/2005/8/layout/hierarchy1"/>
    <dgm:cxn modelId="{ED03BED9-420E-4C47-A790-626CB2CB1CCF}" type="presOf" srcId="{F5F7E61E-C3F4-CF45-986C-1DC9D63F8361}" destId="{30EC4BC5-B35B-694D-AB29-173956C97248}" srcOrd="0" destOrd="0" presId="urn:microsoft.com/office/officeart/2005/8/layout/hierarchy1"/>
    <dgm:cxn modelId="{F497B3DB-80B4-794E-95A5-1B5D44123776}" type="presOf" srcId="{3C84D0DF-2AE6-6048-BDF9-6DA0F1DEBB69}" destId="{DC21EEE2-F01B-9D49-8D42-C45CF6B37EF4}" srcOrd="0" destOrd="0" presId="urn:microsoft.com/office/officeart/2005/8/layout/hierarchy1"/>
    <dgm:cxn modelId="{208815F6-23F0-094D-BFFC-2900EA43E0FB}" type="presOf" srcId="{6FA075A3-8E78-DC4B-97B9-A3054BBBD647}" destId="{1B5FBA8F-A161-1342-91D0-051796A9A90C}" srcOrd="0" destOrd="0" presId="urn:microsoft.com/office/officeart/2005/8/layout/hierarchy1"/>
    <dgm:cxn modelId="{28CECCF8-08E7-C947-837B-6C2927DB2EAE}" srcId="{443CE39E-E234-3D4F-9C64-459F3D38A0BA}" destId="{CDB68F98-FB07-3E43-89C7-BA3A4782B393}" srcOrd="0" destOrd="0" parTransId="{3C84D0DF-2AE6-6048-BDF9-6DA0F1DEBB69}" sibTransId="{3A2AC8CB-B7EE-6E4A-BA36-811016F7E55E}"/>
    <dgm:cxn modelId="{967DC0FB-33B8-EF4F-A90E-1C811D95C6BD}" type="presOf" srcId="{443CE39E-E234-3D4F-9C64-459F3D38A0BA}" destId="{AF613D98-7162-4D46-BAA1-24349C4284CB}" srcOrd="0" destOrd="0" presId="urn:microsoft.com/office/officeart/2005/8/layout/hierarchy1"/>
    <dgm:cxn modelId="{1B6B62D1-B4F8-CC4C-AEBE-7F242CA75A9E}" type="presParOf" srcId="{ADF12354-2E60-6B45-BAC2-4102E43AFA11}" destId="{B8626A9C-130A-164E-B2D5-ED00460FBC84}" srcOrd="0" destOrd="0" presId="urn:microsoft.com/office/officeart/2005/8/layout/hierarchy1"/>
    <dgm:cxn modelId="{E8B8693B-70AF-9445-BFA4-8C43E555DA3F}" type="presParOf" srcId="{B8626A9C-130A-164E-B2D5-ED00460FBC84}" destId="{3CE484FE-9925-C746-9CAD-6E752EE62070}" srcOrd="0" destOrd="0" presId="urn:microsoft.com/office/officeart/2005/8/layout/hierarchy1"/>
    <dgm:cxn modelId="{5D3EAC9C-4A14-504E-91F0-60D081CF9F0A}" type="presParOf" srcId="{3CE484FE-9925-C746-9CAD-6E752EE62070}" destId="{EF18E9D8-5985-EB47-A448-507977D213BF}" srcOrd="0" destOrd="0" presId="urn:microsoft.com/office/officeart/2005/8/layout/hierarchy1"/>
    <dgm:cxn modelId="{C57C8997-F9A6-2A47-AFA6-E61D781550D2}" type="presParOf" srcId="{3CE484FE-9925-C746-9CAD-6E752EE62070}" destId="{AF613D98-7162-4D46-BAA1-24349C4284CB}" srcOrd="1" destOrd="0" presId="urn:microsoft.com/office/officeart/2005/8/layout/hierarchy1"/>
    <dgm:cxn modelId="{1A9AB92B-FEA5-F840-8BA9-7642D487F234}" type="presParOf" srcId="{B8626A9C-130A-164E-B2D5-ED00460FBC84}" destId="{C0B29A15-4CD6-074B-91D7-C7F597453934}" srcOrd="1" destOrd="0" presId="urn:microsoft.com/office/officeart/2005/8/layout/hierarchy1"/>
    <dgm:cxn modelId="{52C5EA9D-974A-DE45-A8EA-6B2ED574DC03}" type="presParOf" srcId="{C0B29A15-4CD6-074B-91D7-C7F597453934}" destId="{DC21EEE2-F01B-9D49-8D42-C45CF6B37EF4}" srcOrd="0" destOrd="0" presId="urn:microsoft.com/office/officeart/2005/8/layout/hierarchy1"/>
    <dgm:cxn modelId="{DDA24124-D317-1846-965B-0153CFD44553}" type="presParOf" srcId="{C0B29A15-4CD6-074B-91D7-C7F597453934}" destId="{4ABACF32-5C98-3643-B6C9-DFDE43E18676}" srcOrd="1" destOrd="0" presId="urn:microsoft.com/office/officeart/2005/8/layout/hierarchy1"/>
    <dgm:cxn modelId="{49C5AE77-7848-7243-BCEE-E4F23310ACDB}" type="presParOf" srcId="{4ABACF32-5C98-3643-B6C9-DFDE43E18676}" destId="{32CA99D8-1A35-C045-84CD-B0D6947D4A05}" srcOrd="0" destOrd="0" presId="urn:microsoft.com/office/officeart/2005/8/layout/hierarchy1"/>
    <dgm:cxn modelId="{3A818B99-6672-314B-B0AE-13BD477CA96B}" type="presParOf" srcId="{32CA99D8-1A35-C045-84CD-B0D6947D4A05}" destId="{650A5533-C5CE-B74F-9EC8-03DD89D2E494}" srcOrd="0" destOrd="0" presId="urn:microsoft.com/office/officeart/2005/8/layout/hierarchy1"/>
    <dgm:cxn modelId="{D93CFE3A-AC86-074E-B913-CC34D519B511}" type="presParOf" srcId="{32CA99D8-1A35-C045-84CD-B0D6947D4A05}" destId="{24FCA500-A790-D741-8731-2D2912E44989}" srcOrd="1" destOrd="0" presId="urn:microsoft.com/office/officeart/2005/8/layout/hierarchy1"/>
    <dgm:cxn modelId="{63C4F91A-73C2-B44D-BA58-1F869A9E8019}" type="presParOf" srcId="{4ABACF32-5C98-3643-B6C9-DFDE43E18676}" destId="{64FF9662-F47F-7B44-9CB2-E1EA7163DDDD}" srcOrd="1" destOrd="0" presId="urn:microsoft.com/office/officeart/2005/8/layout/hierarchy1"/>
    <dgm:cxn modelId="{B494D7B6-6A03-B142-8568-07DAB793E06B}" type="presParOf" srcId="{64FF9662-F47F-7B44-9CB2-E1EA7163DDDD}" destId="{9EB363B1-0939-314F-AACF-86DCBC815875}" srcOrd="0" destOrd="0" presId="urn:microsoft.com/office/officeart/2005/8/layout/hierarchy1"/>
    <dgm:cxn modelId="{F8C13D33-50D3-E245-9BCA-DF78ED4DBE62}" type="presParOf" srcId="{64FF9662-F47F-7B44-9CB2-E1EA7163DDDD}" destId="{0613D104-F935-454D-A4F7-270CD2E1DDD9}" srcOrd="1" destOrd="0" presId="urn:microsoft.com/office/officeart/2005/8/layout/hierarchy1"/>
    <dgm:cxn modelId="{7EB4F6DD-9ECD-DD42-BC90-217FE5D9597E}" type="presParOf" srcId="{0613D104-F935-454D-A4F7-270CD2E1DDD9}" destId="{81E4D8A6-C8DE-2E44-8B92-CE9437C36085}" srcOrd="0" destOrd="0" presId="urn:microsoft.com/office/officeart/2005/8/layout/hierarchy1"/>
    <dgm:cxn modelId="{79DE9689-480B-8942-B994-7BBFC0D4027F}" type="presParOf" srcId="{81E4D8A6-C8DE-2E44-8B92-CE9437C36085}" destId="{AAA16CBE-254B-DF46-82E8-4059C75BF417}" srcOrd="0" destOrd="0" presId="urn:microsoft.com/office/officeart/2005/8/layout/hierarchy1"/>
    <dgm:cxn modelId="{F533BC81-1D2D-374E-8D51-B07D175E76FA}" type="presParOf" srcId="{81E4D8A6-C8DE-2E44-8B92-CE9437C36085}" destId="{20020733-8306-4249-8DF6-3D2E584681FD}" srcOrd="1" destOrd="0" presId="urn:microsoft.com/office/officeart/2005/8/layout/hierarchy1"/>
    <dgm:cxn modelId="{AE768E0B-56B2-E844-9F41-49D977F4C053}" type="presParOf" srcId="{0613D104-F935-454D-A4F7-270CD2E1DDD9}" destId="{72F01F26-8191-1C43-848E-4CF440C64C9B}" srcOrd="1" destOrd="0" presId="urn:microsoft.com/office/officeart/2005/8/layout/hierarchy1"/>
    <dgm:cxn modelId="{9C482B98-AF2C-C440-A4CE-A695E138A3EE}" type="presParOf" srcId="{72F01F26-8191-1C43-848E-4CF440C64C9B}" destId="{66B43A9D-948C-FE4D-AE91-F990D911473D}" srcOrd="0" destOrd="0" presId="urn:microsoft.com/office/officeart/2005/8/layout/hierarchy1"/>
    <dgm:cxn modelId="{464682C9-F5B9-3C40-84E8-4645EF280B9D}" type="presParOf" srcId="{72F01F26-8191-1C43-848E-4CF440C64C9B}" destId="{B33515DC-D023-0049-B7FE-7E1607AF0A50}" srcOrd="1" destOrd="0" presId="urn:microsoft.com/office/officeart/2005/8/layout/hierarchy1"/>
    <dgm:cxn modelId="{567FC763-42C5-1D47-BB3E-32A389C262C6}" type="presParOf" srcId="{B33515DC-D023-0049-B7FE-7E1607AF0A50}" destId="{DAC52354-5163-EA4E-88A9-AF5AE1AF0436}" srcOrd="0" destOrd="0" presId="urn:microsoft.com/office/officeart/2005/8/layout/hierarchy1"/>
    <dgm:cxn modelId="{56C4FF40-B45B-0F48-A07E-D403D1B2A16E}" type="presParOf" srcId="{DAC52354-5163-EA4E-88A9-AF5AE1AF0436}" destId="{C175374F-1E5F-B240-918A-BF1229310E37}" srcOrd="0" destOrd="0" presId="urn:microsoft.com/office/officeart/2005/8/layout/hierarchy1"/>
    <dgm:cxn modelId="{82C82AA5-5A5A-5145-9541-DBBEAE4E31C0}" type="presParOf" srcId="{DAC52354-5163-EA4E-88A9-AF5AE1AF0436}" destId="{66C10A26-0CAE-6645-8099-E0345029D096}" srcOrd="1" destOrd="0" presId="urn:microsoft.com/office/officeart/2005/8/layout/hierarchy1"/>
    <dgm:cxn modelId="{BCD76194-EE2F-8545-95E8-761DFF4156F8}" type="presParOf" srcId="{B33515DC-D023-0049-B7FE-7E1607AF0A50}" destId="{81E23778-4EBE-CB47-8446-6FB1B2B89977}" srcOrd="1" destOrd="0" presId="urn:microsoft.com/office/officeart/2005/8/layout/hierarchy1"/>
    <dgm:cxn modelId="{B7AF15B1-534C-4A46-8976-D0ECC3E8CC36}" type="presParOf" srcId="{72F01F26-8191-1C43-848E-4CF440C64C9B}" destId="{D72340BE-3A8D-B649-94DE-B8CCB440C76D}" srcOrd="2" destOrd="0" presId="urn:microsoft.com/office/officeart/2005/8/layout/hierarchy1"/>
    <dgm:cxn modelId="{FAF35F57-35CA-D843-9092-2F0345E8C046}" type="presParOf" srcId="{72F01F26-8191-1C43-848E-4CF440C64C9B}" destId="{388B82B5-3B92-5B4A-9C21-010896C9114B}" srcOrd="3" destOrd="0" presId="urn:microsoft.com/office/officeart/2005/8/layout/hierarchy1"/>
    <dgm:cxn modelId="{3FE9A642-0A32-9245-AFE9-D816CD801616}" type="presParOf" srcId="{388B82B5-3B92-5B4A-9C21-010896C9114B}" destId="{2ECD9CC6-4618-8D45-AF65-6D6FA11F1552}" srcOrd="0" destOrd="0" presId="urn:microsoft.com/office/officeart/2005/8/layout/hierarchy1"/>
    <dgm:cxn modelId="{AF6EA082-2A5D-A449-BA75-9D4DE9B42E05}" type="presParOf" srcId="{2ECD9CC6-4618-8D45-AF65-6D6FA11F1552}" destId="{5E04EAB4-3C59-8E47-820A-99CC44340DC1}" srcOrd="0" destOrd="0" presId="urn:microsoft.com/office/officeart/2005/8/layout/hierarchy1"/>
    <dgm:cxn modelId="{EA081480-D3F3-9348-88ED-D552BC7BE5A8}" type="presParOf" srcId="{2ECD9CC6-4618-8D45-AF65-6D6FA11F1552}" destId="{CBBC7902-4C78-9F4F-B356-0F7E8BFAC977}" srcOrd="1" destOrd="0" presId="urn:microsoft.com/office/officeart/2005/8/layout/hierarchy1"/>
    <dgm:cxn modelId="{83983326-FAC7-D64E-9FC6-6684E67CA249}" type="presParOf" srcId="{388B82B5-3B92-5B4A-9C21-010896C9114B}" destId="{EB8E2ADE-7B1E-1C45-ADC6-373B6A82ADCE}" srcOrd="1" destOrd="0" presId="urn:microsoft.com/office/officeart/2005/8/layout/hierarchy1"/>
    <dgm:cxn modelId="{FC85A62E-2B3B-FE4E-AE42-B8EE713A5618}" type="presParOf" srcId="{64FF9662-F47F-7B44-9CB2-E1EA7163DDDD}" destId="{1B5FBA8F-A161-1342-91D0-051796A9A90C}" srcOrd="2" destOrd="0" presId="urn:microsoft.com/office/officeart/2005/8/layout/hierarchy1"/>
    <dgm:cxn modelId="{91885830-F384-BB41-A0B5-12FF471361F3}" type="presParOf" srcId="{64FF9662-F47F-7B44-9CB2-E1EA7163DDDD}" destId="{2A97B74C-10F1-9549-8BB7-28A590721E23}" srcOrd="3" destOrd="0" presId="urn:microsoft.com/office/officeart/2005/8/layout/hierarchy1"/>
    <dgm:cxn modelId="{5A6FA4C0-7683-1B4F-AE2B-560673F1826A}" type="presParOf" srcId="{2A97B74C-10F1-9549-8BB7-28A590721E23}" destId="{1884B1EF-9BB4-5A4F-91BD-9F93B52420D9}" srcOrd="0" destOrd="0" presId="urn:microsoft.com/office/officeart/2005/8/layout/hierarchy1"/>
    <dgm:cxn modelId="{23E9E598-D154-B146-B629-CCD57E7CFBA8}" type="presParOf" srcId="{1884B1EF-9BB4-5A4F-91BD-9F93B52420D9}" destId="{5C321C8F-A2F6-614C-B8B2-9B1322C129FE}" srcOrd="0" destOrd="0" presId="urn:microsoft.com/office/officeart/2005/8/layout/hierarchy1"/>
    <dgm:cxn modelId="{9EFE2E4D-9824-D34B-96B6-1478F8D0EE24}" type="presParOf" srcId="{1884B1EF-9BB4-5A4F-91BD-9F93B52420D9}" destId="{D699D22D-2A69-8847-ADB7-00052548CACD}" srcOrd="1" destOrd="0" presId="urn:microsoft.com/office/officeart/2005/8/layout/hierarchy1"/>
    <dgm:cxn modelId="{53B8E646-E6BC-7B4C-93B9-C0632A29A6BC}" type="presParOf" srcId="{2A97B74C-10F1-9549-8BB7-28A590721E23}" destId="{C09C632D-D107-754B-B869-E88329A9B922}" srcOrd="1" destOrd="0" presId="urn:microsoft.com/office/officeart/2005/8/layout/hierarchy1"/>
    <dgm:cxn modelId="{744CFB69-FF6E-7E49-9840-A54E81D4F180}" type="presParOf" srcId="{C09C632D-D107-754B-B869-E88329A9B922}" destId="{373D8C66-ECAE-DD4C-85C2-277DB51CD2C8}" srcOrd="0" destOrd="0" presId="urn:microsoft.com/office/officeart/2005/8/layout/hierarchy1"/>
    <dgm:cxn modelId="{6ED17A38-4B16-FC48-BCE8-E080C04E3089}" type="presParOf" srcId="{C09C632D-D107-754B-B869-E88329A9B922}" destId="{3973F97C-3BE7-E540-9DF4-F4E9631D87C2}" srcOrd="1" destOrd="0" presId="urn:microsoft.com/office/officeart/2005/8/layout/hierarchy1"/>
    <dgm:cxn modelId="{2C49703D-D754-A643-9A01-D1956FAFD85A}" type="presParOf" srcId="{3973F97C-3BE7-E540-9DF4-F4E9631D87C2}" destId="{B7EDDD84-23FE-6742-9128-AF6E6AAB7B98}" srcOrd="0" destOrd="0" presId="urn:microsoft.com/office/officeart/2005/8/layout/hierarchy1"/>
    <dgm:cxn modelId="{AB87B1DC-7A5F-374F-9444-8E1D2BF16C47}" type="presParOf" srcId="{B7EDDD84-23FE-6742-9128-AF6E6AAB7B98}" destId="{DD63F57A-4B2D-EA4B-BDD5-47AB2AF0BEFB}" srcOrd="0" destOrd="0" presId="urn:microsoft.com/office/officeart/2005/8/layout/hierarchy1"/>
    <dgm:cxn modelId="{7990A714-1618-0646-95E3-F337C4A3AE80}" type="presParOf" srcId="{B7EDDD84-23FE-6742-9128-AF6E6AAB7B98}" destId="{6F6AE831-9FF2-3D4D-8F3C-7714AEA32386}" srcOrd="1" destOrd="0" presId="urn:microsoft.com/office/officeart/2005/8/layout/hierarchy1"/>
    <dgm:cxn modelId="{D714435F-CBC9-7949-BAEB-612ABE9F8656}" type="presParOf" srcId="{3973F97C-3BE7-E540-9DF4-F4E9631D87C2}" destId="{64C7F13D-A944-B74B-BED2-21788B7AFB6E}" srcOrd="1" destOrd="0" presId="urn:microsoft.com/office/officeart/2005/8/layout/hierarchy1"/>
    <dgm:cxn modelId="{2E557285-8EA7-A24C-AFA2-D62EE859D423}" type="presParOf" srcId="{64C7F13D-A944-B74B-BED2-21788B7AFB6E}" destId="{3A1BF363-D6AF-0841-B742-22CDCF36F9FC}" srcOrd="0" destOrd="0" presId="urn:microsoft.com/office/officeart/2005/8/layout/hierarchy1"/>
    <dgm:cxn modelId="{C8A087B8-5A0F-9D47-82CF-38A3F114D5EB}" type="presParOf" srcId="{64C7F13D-A944-B74B-BED2-21788B7AFB6E}" destId="{F4C0D945-1582-E145-AC8A-201EF2D3DC91}" srcOrd="1" destOrd="0" presId="urn:microsoft.com/office/officeart/2005/8/layout/hierarchy1"/>
    <dgm:cxn modelId="{8D2FD44D-64D5-524D-8647-73E8C46D89B0}" type="presParOf" srcId="{F4C0D945-1582-E145-AC8A-201EF2D3DC91}" destId="{35310FA4-9748-9149-BAF2-212A65F2D1A4}" srcOrd="0" destOrd="0" presId="urn:microsoft.com/office/officeart/2005/8/layout/hierarchy1"/>
    <dgm:cxn modelId="{9879F93D-9C91-7A43-9FAD-3B7B32C8C93E}" type="presParOf" srcId="{35310FA4-9748-9149-BAF2-212A65F2D1A4}" destId="{52CA0E58-8E8D-F54D-94FC-7E58D7C4EBAF}" srcOrd="0" destOrd="0" presId="urn:microsoft.com/office/officeart/2005/8/layout/hierarchy1"/>
    <dgm:cxn modelId="{739309BD-432C-504D-899C-CC52AD1DDC9C}" type="presParOf" srcId="{35310FA4-9748-9149-BAF2-212A65F2D1A4}" destId="{DEC73395-8595-1A4C-831F-B78E4612CA64}" srcOrd="1" destOrd="0" presId="urn:microsoft.com/office/officeart/2005/8/layout/hierarchy1"/>
    <dgm:cxn modelId="{149AEBE3-7E90-CE4B-9DAE-D2BC121BE38D}" type="presParOf" srcId="{F4C0D945-1582-E145-AC8A-201EF2D3DC91}" destId="{EF21B967-E7A5-F54D-B2D9-481CD3A8A8CC}" srcOrd="1" destOrd="0" presId="urn:microsoft.com/office/officeart/2005/8/layout/hierarchy1"/>
    <dgm:cxn modelId="{8E6D3851-D203-BE48-A566-A5DEFF39680C}" type="presParOf" srcId="{64C7F13D-A944-B74B-BED2-21788B7AFB6E}" destId="{61B17EBE-B668-5349-9677-0853D3028E3C}" srcOrd="2" destOrd="0" presId="urn:microsoft.com/office/officeart/2005/8/layout/hierarchy1"/>
    <dgm:cxn modelId="{71ACEB0F-BEA0-E44C-839B-AFBBFF2980E5}" type="presParOf" srcId="{64C7F13D-A944-B74B-BED2-21788B7AFB6E}" destId="{8BCF67E1-D3AD-274F-96F5-2B6F791143FD}" srcOrd="3" destOrd="0" presId="urn:microsoft.com/office/officeart/2005/8/layout/hierarchy1"/>
    <dgm:cxn modelId="{2022FA5E-2E07-FC4F-88AE-839AB3DD56C9}" type="presParOf" srcId="{8BCF67E1-D3AD-274F-96F5-2B6F791143FD}" destId="{BA75C5BB-14BA-9D4D-B186-B5BF171721C0}" srcOrd="0" destOrd="0" presId="urn:microsoft.com/office/officeart/2005/8/layout/hierarchy1"/>
    <dgm:cxn modelId="{4690B2A9-2DE5-9B43-A126-3164CACD5447}" type="presParOf" srcId="{BA75C5BB-14BA-9D4D-B186-B5BF171721C0}" destId="{50325B09-E962-6F45-9883-A5211CE52DBC}" srcOrd="0" destOrd="0" presId="urn:microsoft.com/office/officeart/2005/8/layout/hierarchy1"/>
    <dgm:cxn modelId="{91549557-BFD9-574F-B9FE-63A182132081}" type="presParOf" srcId="{BA75C5BB-14BA-9D4D-B186-B5BF171721C0}" destId="{30EC4BC5-B35B-694D-AB29-173956C97248}" srcOrd="1" destOrd="0" presId="urn:microsoft.com/office/officeart/2005/8/layout/hierarchy1"/>
    <dgm:cxn modelId="{743E9A45-819B-1048-8EA4-BCE492430BD4}" type="presParOf" srcId="{8BCF67E1-D3AD-274F-96F5-2B6F791143FD}" destId="{57DDE972-24E9-904E-A0B9-1042CDA266CD}" srcOrd="1" destOrd="0" presId="urn:microsoft.com/office/officeart/2005/8/layout/hierarchy1"/>
    <dgm:cxn modelId="{D794976D-E163-534F-83D7-BF4BF5B78C3B}" type="presParOf" srcId="{C09C632D-D107-754B-B869-E88329A9B922}" destId="{AEBA50C2-8AFC-9C48-8AA5-C0C7C5F909ED}" srcOrd="2" destOrd="0" presId="urn:microsoft.com/office/officeart/2005/8/layout/hierarchy1"/>
    <dgm:cxn modelId="{482568BF-6A7E-D745-9471-E69ADF10A359}" type="presParOf" srcId="{C09C632D-D107-754B-B869-E88329A9B922}" destId="{BC892DC2-E64E-1547-B3D0-FE4498AF75E8}" srcOrd="3" destOrd="0" presId="urn:microsoft.com/office/officeart/2005/8/layout/hierarchy1"/>
    <dgm:cxn modelId="{7C6C700A-5FD4-6F46-AF50-05D5D86CBD43}" type="presParOf" srcId="{BC892DC2-E64E-1547-B3D0-FE4498AF75E8}" destId="{22E8258C-F8C8-FF48-8E96-96FE75188225}" srcOrd="0" destOrd="0" presId="urn:microsoft.com/office/officeart/2005/8/layout/hierarchy1"/>
    <dgm:cxn modelId="{DFEC7A78-257D-4645-A971-982073505AC0}" type="presParOf" srcId="{22E8258C-F8C8-FF48-8E96-96FE75188225}" destId="{51B7ABD9-CC08-1F4E-A8A0-E0F440C0677D}" srcOrd="0" destOrd="0" presId="urn:microsoft.com/office/officeart/2005/8/layout/hierarchy1"/>
    <dgm:cxn modelId="{4307C76B-CA87-724E-9C63-FB338621AAB4}" type="presParOf" srcId="{22E8258C-F8C8-FF48-8E96-96FE75188225}" destId="{882DBEB1-13CD-314D-94C8-8C8B75132905}" srcOrd="1" destOrd="0" presId="urn:microsoft.com/office/officeart/2005/8/layout/hierarchy1"/>
    <dgm:cxn modelId="{856F2016-84CC-8D49-BE65-4B3C7AD25595}" type="presParOf" srcId="{BC892DC2-E64E-1547-B3D0-FE4498AF75E8}" destId="{6FC83B79-B96F-E547-845A-CC7601AF90DF}" srcOrd="1" destOrd="0" presId="urn:microsoft.com/office/officeart/2005/8/layout/hierarchy1"/>
    <dgm:cxn modelId="{ADC10E7B-AADD-A34E-81BF-7462C1CCE94B}" type="presParOf" srcId="{C0B29A15-4CD6-074B-91D7-C7F597453934}" destId="{0E804C10-E328-4241-9BC1-F100206D1D3B}" srcOrd="2" destOrd="0" presId="urn:microsoft.com/office/officeart/2005/8/layout/hierarchy1"/>
    <dgm:cxn modelId="{2775B374-2588-D141-A39C-7C01A03CF8E7}" type="presParOf" srcId="{C0B29A15-4CD6-074B-91D7-C7F597453934}" destId="{FD1ED5B8-63E4-1B4F-9894-607715C69A87}" srcOrd="3" destOrd="0" presId="urn:microsoft.com/office/officeart/2005/8/layout/hierarchy1"/>
    <dgm:cxn modelId="{6121DBB7-F1A9-F340-9787-4C20207CE2F6}" type="presParOf" srcId="{FD1ED5B8-63E4-1B4F-9894-607715C69A87}" destId="{7F498C70-53C6-5149-8206-193CA69CD9DC}" srcOrd="0" destOrd="0" presId="urn:microsoft.com/office/officeart/2005/8/layout/hierarchy1"/>
    <dgm:cxn modelId="{F4A888D5-B246-8240-BE37-78BFE820E023}" type="presParOf" srcId="{7F498C70-53C6-5149-8206-193CA69CD9DC}" destId="{8FAE2CDF-5EC0-2840-ADF6-D06065751BBF}" srcOrd="0" destOrd="0" presId="urn:microsoft.com/office/officeart/2005/8/layout/hierarchy1"/>
    <dgm:cxn modelId="{EA8EE2D2-ABC3-1B4E-9E2C-DBF18936BB85}" type="presParOf" srcId="{7F498C70-53C6-5149-8206-193CA69CD9DC}" destId="{15638F1C-D583-D241-A66E-3E4B6580D836}" srcOrd="1" destOrd="0" presId="urn:microsoft.com/office/officeart/2005/8/layout/hierarchy1"/>
    <dgm:cxn modelId="{5D0FC20E-E0F7-9F4C-A81C-BBB717BA7A5D}" type="presParOf" srcId="{FD1ED5B8-63E4-1B4F-9894-607715C69A87}" destId="{904AB7F4-1C49-6540-86B5-B1E27666A0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04C10-E328-4241-9BC1-F100206D1D3B}">
      <dsp:nvSpPr>
        <dsp:cNvPr id="0" name=""/>
        <dsp:cNvSpPr/>
      </dsp:nvSpPr>
      <dsp:spPr>
        <a:xfrm>
          <a:off x="3555503" y="582315"/>
          <a:ext cx="558254" cy="265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52"/>
              </a:lnTo>
              <a:lnTo>
                <a:pt x="558254" y="181052"/>
              </a:lnTo>
              <a:lnTo>
                <a:pt x="558254" y="2656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A50C2-8AFC-9C48-8AA5-C0C7C5F909ED}">
      <dsp:nvSpPr>
        <dsp:cNvPr id="0" name=""/>
        <dsp:cNvSpPr/>
      </dsp:nvSpPr>
      <dsp:spPr>
        <a:xfrm>
          <a:off x="4113758" y="2273825"/>
          <a:ext cx="558254" cy="265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52"/>
              </a:lnTo>
              <a:lnTo>
                <a:pt x="558254" y="181052"/>
              </a:lnTo>
              <a:lnTo>
                <a:pt x="558254" y="2656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17EBE-B668-5349-9677-0853D3028E3C}">
      <dsp:nvSpPr>
        <dsp:cNvPr id="0" name=""/>
        <dsp:cNvSpPr/>
      </dsp:nvSpPr>
      <dsp:spPr>
        <a:xfrm>
          <a:off x="3555503" y="3119580"/>
          <a:ext cx="558254" cy="265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52"/>
              </a:lnTo>
              <a:lnTo>
                <a:pt x="558254" y="181052"/>
              </a:lnTo>
              <a:lnTo>
                <a:pt x="558254" y="2656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BF363-D6AF-0841-B742-22CDCF36F9FC}">
      <dsp:nvSpPr>
        <dsp:cNvPr id="0" name=""/>
        <dsp:cNvSpPr/>
      </dsp:nvSpPr>
      <dsp:spPr>
        <a:xfrm>
          <a:off x="2997249" y="3119580"/>
          <a:ext cx="558254" cy="265678"/>
        </a:xfrm>
        <a:custGeom>
          <a:avLst/>
          <a:gdLst/>
          <a:ahLst/>
          <a:cxnLst/>
          <a:rect l="0" t="0" r="0" b="0"/>
          <a:pathLst>
            <a:path>
              <a:moveTo>
                <a:pt x="558254" y="0"/>
              </a:moveTo>
              <a:lnTo>
                <a:pt x="558254" y="181052"/>
              </a:lnTo>
              <a:lnTo>
                <a:pt x="0" y="181052"/>
              </a:lnTo>
              <a:lnTo>
                <a:pt x="0" y="2656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D8C66-ECAE-DD4C-85C2-277DB51CD2C8}">
      <dsp:nvSpPr>
        <dsp:cNvPr id="0" name=""/>
        <dsp:cNvSpPr/>
      </dsp:nvSpPr>
      <dsp:spPr>
        <a:xfrm>
          <a:off x="3555503" y="2273825"/>
          <a:ext cx="558254" cy="265678"/>
        </a:xfrm>
        <a:custGeom>
          <a:avLst/>
          <a:gdLst/>
          <a:ahLst/>
          <a:cxnLst/>
          <a:rect l="0" t="0" r="0" b="0"/>
          <a:pathLst>
            <a:path>
              <a:moveTo>
                <a:pt x="558254" y="0"/>
              </a:moveTo>
              <a:lnTo>
                <a:pt x="558254" y="181052"/>
              </a:lnTo>
              <a:lnTo>
                <a:pt x="0" y="181052"/>
              </a:lnTo>
              <a:lnTo>
                <a:pt x="0" y="2656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FBA8F-A161-1342-91D0-051796A9A90C}">
      <dsp:nvSpPr>
        <dsp:cNvPr id="0" name=""/>
        <dsp:cNvSpPr/>
      </dsp:nvSpPr>
      <dsp:spPr>
        <a:xfrm>
          <a:off x="2997249" y="1428070"/>
          <a:ext cx="1116508" cy="265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52"/>
              </a:lnTo>
              <a:lnTo>
                <a:pt x="1116508" y="181052"/>
              </a:lnTo>
              <a:lnTo>
                <a:pt x="1116508" y="2656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340BE-3A8D-B649-94DE-B8CCB440C76D}">
      <dsp:nvSpPr>
        <dsp:cNvPr id="0" name=""/>
        <dsp:cNvSpPr/>
      </dsp:nvSpPr>
      <dsp:spPr>
        <a:xfrm>
          <a:off x="1880741" y="2273825"/>
          <a:ext cx="558254" cy="265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52"/>
              </a:lnTo>
              <a:lnTo>
                <a:pt x="558254" y="181052"/>
              </a:lnTo>
              <a:lnTo>
                <a:pt x="558254" y="2656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43A9D-948C-FE4D-AE91-F990D911473D}">
      <dsp:nvSpPr>
        <dsp:cNvPr id="0" name=""/>
        <dsp:cNvSpPr/>
      </dsp:nvSpPr>
      <dsp:spPr>
        <a:xfrm>
          <a:off x="1322486" y="2273825"/>
          <a:ext cx="558254" cy="265678"/>
        </a:xfrm>
        <a:custGeom>
          <a:avLst/>
          <a:gdLst/>
          <a:ahLst/>
          <a:cxnLst/>
          <a:rect l="0" t="0" r="0" b="0"/>
          <a:pathLst>
            <a:path>
              <a:moveTo>
                <a:pt x="558254" y="0"/>
              </a:moveTo>
              <a:lnTo>
                <a:pt x="558254" y="181052"/>
              </a:lnTo>
              <a:lnTo>
                <a:pt x="0" y="181052"/>
              </a:lnTo>
              <a:lnTo>
                <a:pt x="0" y="2656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363B1-0939-314F-AACF-86DCBC815875}">
      <dsp:nvSpPr>
        <dsp:cNvPr id="0" name=""/>
        <dsp:cNvSpPr/>
      </dsp:nvSpPr>
      <dsp:spPr>
        <a:xfrm>
          <a:off x="1880741" y="1428070"/>
          <a:ext cx="1116508" cy="265678"/>
        </a:xfrm>
        <a:custGeom>
          <a:avLst/>
          <a:gdLst/>
          <a:ahLst/>
          <a:cxnLst/>
          <a:rect l="0" t="0" r="0" b="0"/>
          <a:pathLst>
            <a:path>
              <a:moveTo>
                <a:pt x="1116508" y="0"/>
              </a:moveTo>
              <a:lnTo>
                <a:pt x="1116508" y="181052"/>
              </a:lnTo>
              <a:lnTo>
                <a:pt x="0" y="181052"/>
              </a:lnTo>
              <a:lnTo>
                <a:pt x="0" y="2656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1EEE2-F01B-9D49-8D42-C45CF6B37EF4}">
      <dsp:nvSpPr>
        <dsp:cNvPr id="0" name=""/>
        <dsp:cNvSpPr/>
      </dsp:nvSpPr>
      <dsp:spPr>
        <a:xfrm>
          <a:off x="2997249" y="582315"/>
          <a:ext cx="558254" cy="265678"/>
        </a:xfrm>
        <a:custGeom>
          <a:avLst/>
          <a:gdLst/>
          <a:ahLst/>
          <a:cxnLst/>
          <a:rect l="0" t="0" r="0" b="0"/>
          <a:pathLst>
            <a:path>
              <a:moveTo>
                <a:pt x="558254" y="0"/>
              </a:moveTo>
              <a:lnTo>
                <a:pt x="558254" y="181052"/>
              </a:lnTo>
              <a:lnTo>
                <a:pt x="0" y="181052"/>
              </a:lnTo>
              <a:lnTo>
                <a:pt x="0" y="2656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8E9D8-5985-EB47-A448-507977D213BF}">
      <dsp:nvSpPr>
        <dsp:cNvPr id="0" name=""/>
        <dsp:cNvSpPr/>
      </dsp:nvSpPr>
      <dsp:spPr>
        <a:xfrm>
          <a:off x="3098750" y="2238"/>
          <a:ext cx="913507" cy="580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13D98-7162-4D46-BAA1-24349C4284CB}">
      <dsp:nvSpPr>
        <dsp:cNvPr id="0" name=""/>
        <dsp:cNvSpPr/>
      </dsp:nvSpPr>
      <dsp:spPr>
        <a:xfrm>
          <a:off x="3200251" y="98663"/>
          <a:ext cx="913507" cy="58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u="none" kern="1200" dirty="0"/>
            <a:t>Potential agricultural land</a:t>
          </a:r>
          <a:endParaRPr lang="en-GB" sz="1100" kern="1200" dirty="0"/>
        </a:p>
      </dsp:txBody>
      <dsp:txXfrm>
        <a:off x="3217241" y="115653"/>
        <a:ext cx="879527" cy="546096"/>
      </dsp:txXfrm>
    </dsp:sp>
    <dsp:sp modelId="{650A5533-C5CE-B74F-9EC8-03DD89D2E494}">
      <dsp:nvSpPr>
        <dsp:cNvPr id="0" name=""/>
        <dsp:cNvSpPr/>
      </dsp:nvSpPr>
      <dsp:spPr>
        <a:xfrm>
          <a:off x="2540496" y="847993"/>
          <a:ext cx="913507" cy="580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CA500-A790-D741-8731-2D2912E44989}">
      <dsp:nvSpPr>
        <dsp:cNvPr id="0" name=""/>
        <dsp:cNvSpPr/>
      </dsp:nvSpPr>
      <dsp:spPr>
        <a:xfrm>
          <a:off x="2641996" y="944419"/>
          <a:ext cx="913507" cy="58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land </a:t>
          </a:r>
        </a:p>
      </dsp:txBody>
      <dsp:txXfrm>
        <a:off x="2658986" y="961409"/>
        <a:ext cx="879527" cy="546096"/>
      </dsp:txXfrm>
    </dsp:sp>
    <dsp:sp modelId="{AAA16CBE-254B-DF46-82E8-4059C75BF417}">
      <dsp:nvSpPr>
        <dsp:cNvPr id="0" name=""/>
        <dsp:cNvSpPr/>
      </dsp:nvSpPr>
      <dsp:spPr>
        <a:xfrm>
          <a:off x="1423987" y="1693748"/>
          <a:ext cx="913507" cy="580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20733-8306-4249-8DF6-3D2E584681FD}">
      <dsp:nvSpPr>
        <dsp:cNvPr id="0" name=""/>
        <dsp:cNvSpPr/>
      </dsp:nvSpPr>
      <dsp:spPr>
        <a:xfrm>
          <a:off x="1525488" y="1790174"/>
          <a:ext cx="913507" cy="58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pasture</a:t>
          </a:r>
        </a:p>
      </dsp:txBody>
      <dsp:txXfrm>
        <a:off x="1542478" y="1807164"/>
        <a:ext cx="879527" cy="546096"/>
      </dsp:txXfrm>
    </dsp:sp>
    <dsp:sp modelId="{C175374F-1E5F-B240-918A-BF1229310E37}">
      <dsp:nvSpPr>
        <dsp:cNvPr id="0" name=""/>
        <dsp:cNvSpPr/>
      </dsp:nvSpPr>
      <dsp:spPr>
        <a:xfrm>
          <a:off x="865733" y="2539503"/>
          <a:ext cx="913507" cy="580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10A26-0CAE-6645-8099-E0345029D096}">
      <dsp:nvSpPr>
        <dsp:cNvPr id="0" name=""/>
        <dsp:cNvSpPr/>
      </dsp:nvSpPr>
      <dsp:spPr>
        <a:xfrm>
          <a:off x="967233" y="2635929"/>
          <a:ext cx="913507" cy="58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intensive</a:t>
          </a:r>
        </a:p>
      </dsp:txBody>
      <dsp:txXfrm>
        <a:off x="984223" y="2652919"/>
        <a:ext cx="879527" cy="546096"/>
      </dsp:txXfrm>
    </dsp:sp>
    <dsp:sp modelId="{5E04EAB4-3C59-8E47-820A-99CC44340DC1}">
      <dsp:nvSpPr>
        <dsp:cNvPr id="0" name=""/>
        <dsp:cNvSpPr/>
      </dsp:nvSpPr>
      <dsp:spPr>
        <a:xfrm>
          <a:off x="1982241" y="2539503"/>
          <a:ext cx="913507" cy="580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C7902-4C78-9F4F-B356-0F7E8BFAC977}">
      <dsp:nvSpPr>
        <dsp:cNvPr id="0" name=""/>
        <dsp:cNvSpPr/>
      </dsp:nvSpPr>
      <dsp:spPr>
        <a:xfrm>
          <a:off x="2083742" y="2635929"/>
          <a:ext cx="913507" cy="58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extensive</a:t>
          </a:r>
        </a:p>
      </dsp:txBody>
      <dsp:txXfrm>
        <a:off x="2100732" y="2652919"/>
        <a:ext cx="879527" cy="546096"/>
      </dsp:txXfrm>
    </dsp:sp>
    <dsp:sp modelId="{5C321C8F-A2F6-614C-B8B2-9B1322C129FE}">
      <dsp:nvSpPr>
        <dsp:cNvPr id="0" name=""/>
        <dsp:cNvSpPr/>
      </dsp:nvSpPr>
      <dsp:spPr>
        <a:xfrm>
          <a:off x="3657004" y="1693748"/>
          <a:ext cx="913507" cy="580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9D22D-2A69-8847-ADB7-00052548CACD}">
      <dsp:nvSpPr>
        <dsp:cNvPr id="0" name=""/>
        <dsp:cNvSpPr/>
      </dsp:nvSpPr>
      <dsp:spPr>
        <a:xfrm>
          <a:off x="3758505" y="1790174"/>
          <a:ext cx="913507" cy="58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arable</a:t>
          </a:r>
        </a:p>
      </dsp:txBody>
      <dsp:txXfrm>
        <a:off x="3775495" y="1807164"/>
        <a:ext cx="879527" cy="546096"/>
      </dsp:txXfrm>
    </dsp:sp>
    <dsp:sp modelId="{DD63F57A-4B2D-EA4B-BDD5-47AB2AF0BEFB}">
      <dsp:nvSpPr>
        <dsp:cNvPr id="0" name=""/>
        <dsp:cNvSpPr/>
      </dsp:nvSpPr>
      <dsp:spPr>
        <a:xfrm>
          <a:off x="3098750" y="2539503"/>
          <a:ext cx="913507" cy="580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AE831-9FF2-3D4D-8F3C-7714AEA32386}">
      <dsp:nvSpPr>
        <dsp:cNvPr id="0" name=""/>
        <dsp:cNvSpPr/>
      </dsp:nvSpPr>
      <dsp:spPr>
        <a:xfrm>
          <a:off x="3200251" y="2635929"/>
          <a:ext cx="913507" cy="58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crop1</a:t>
          </a:r>
        </a:p>
      </dsp:txBody>
      <dsp:txXfrm>
        <a:off x="3217241" y="2652919"/>
        <a:ext cx="879527" cy="546096"/>
      </dsp:txXfrm>
    </dsp:sp>
    <dsp:sp modelId="{52CA0E58-8E8D-F54D-94FC-7E58D7C4EBAF}">
      <dsp:nvSpPr>
        <dsp:cNvPr id="0" name=""/>
        <dsp:cNvSpPr/>
      </dsp:nvSpPr>
      <dsp:spPr>
        <a:xfrm>
          <a:off x="2540496" y="3385259"/>
          <a:ext cx="913507" cy="580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73395-8595-1A4C-831F-B78E4612CA64}">
      <dsp:nvSpPr>
        <dsp:cNvPr id="0" name=""/>
        <dsp:cNvSpPr/>
      </dsp:nvSpPr>
      <dsp:spPr>
        <a:xfrm>
          <a:off x="2641996" y="3481684"/>
          <a:ext cx="913507" cy="58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high </a:t>
          </a:r>
          <a:r>
            <a:rPr lang="en-GB" sz="1100" kern="1200" noProof="0" dirty="0"/>
            <a:t>yield</a:t>
          </a:r>
          <a:r>
            <a:rPr lang="en-GB" sz="1100" kern="1200" dirty="0"/>
            <a:t> Technology</a:t>
          </a:r>
        </a:p>
      </dsp:txBody>
      <dsp:txXfrm>
        <a:off x="2658986" y="3498674"/>
        <a:ext cx="879527" cy="546096"/>
      </dsp:txXfrm>
    </dsp:sp>
    <dsp:sp modelId="{50325B09-E962-6F45-9883-A5211CE52DBC}">
      <dsp:nvSpPr>
        <dsp:cNvPr id="0" name=""/>
        <dsp:cNvSpPr/>
      </dsp:nvSpPr>
      <dsp:spPr>
        <a:xfrm>
          <a:off x="3657004" y="3385259"/>
          <a:ext cx="913507" cy="580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C4BC5-B35B-694D-AB29-173956C97248}">
      <dsp:nvSpPr>
        <dsp:cNvPr id="0" name=""/>
        <dsp:cNvSpPr/>
      </dsp:nvSpPr>
      <dsp:spPr>
        <a:xfrm>
          <a:off x="3758505" y="3481684"/>
          <a:ext cx="913507" cy="58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Low yield technology</a:t>
          </a:r>
        </a:p>
      </dsp:txBody>
      <dsp:txXfrm>
        <a:off x="3775495" y="3498674"/>
        <a:ext cx="879527" cy="546096"/>
      </dsp:txXfrm>
    </dsp:sp>
    <dsp:sp modelId="{51B7ABD9-CC08-1F4E-A8A0-E0F440C0677D}">
      <dsp:nvSpPr>
        <dsp:cNvPr id="0" name=""/>
        <dsp:cNvSpPr/>
      </dsp:nvSpPr>
      <dsp:spPr>
        <a:xfrm>
          <a:off x="4215258" y="2539503"/>
          <a:ext cx="913507" cy="580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DBEB1-13CD-314D-94C8-8C8B75132905}">
      <dsp:nvSpPr>
        <dsp:cNvPr id="0" name=""/>
        <dsp:cNvSpPr/>
      </dsp:nvSpPr>
      <dsp:spPr>
        <a:xfrm>
          <a:off x="4316759" y="2635929"/>
          <a:ext cx="913507" cy="58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crop2</a:t>
          </a:r>
        </a:p>
      </dsp:txBody>
      <dsp:txXfrm>
        <a:off x="4333749" y="2652919"/>
        <a:ext cx="879527" cy="546096"/>
      </dsp:txXfrm>
    </dsp:sp>
    <dsp:sp modelId="{8FAE2CDF-5EC0-2840-ADF6-D06065751BBF}">
      <dsp:nvSpPr>
        <dsp:cNvPr id="0" name=""/>
        <dsp:cNvSpPr/>
      </dsp:nvSpPr>
      <dsp:spPr>
        <a:xfrm>
          <a:off x="3657004" y="847993"/>
          <a:ext cx="913507" cy="580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38F1C-D583-D241-A66E-3E4B6580D836}">
      <dsp:nvSpPr>
        <dsp:cNvPr id="0" name=""/>
        <dsp:cNvSpPr/>
      </dsp:nvSpPr>
      <dsp:spPr>
        <a:xfrm>
          <a:off x="3758505" y="944419"/>
          <a:ext cx="913507" cy="58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unused land</a:t>
          </a:r>
        </a:p>
      </dsp:txBody>
      <dsp:txXfrm>
        <a:off x="3775495" y="961409"/>
        <a:ext cx="879527" cy="546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07735-0A30-D54E-90FE-AF1848ED6D1C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F3B6-7F1E-1740-B9FF-1F6971655E8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6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F3B6-7F1E-1740-B9FF-1F6971655E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47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3749-E7C0-4283-AC39-5F429D95B69A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70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7539"/>
            <a:ext cx="7772400" cy="1792423"/>
          </a:xfrm>
          <a:noFill/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8758-839B-FD48-8DF9-F6B6C3E3204F}" type="datetime1">
              <a:rPr lang="de-DE" smtClean="0"/>
              <a:t>17.09.22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01ECC5D-66E1-994D-8B0B-AC40DA1349DD}"/>
              </a:ext>
            </a:extLst>
          </p:cNvPr>
          <p:cNvGrpSpPr/>
          <p:nvPr userDrawn="1"/>
        </p:nvGrpSpPr>
        <p:grpSpPr>
          <a:xfrm>
            <a:off x="8227791" y="404665"/>
            <a:ext cx="564173" cy="595313"/>
            <a:chOff x="6249144" y="3861048"/>
            <a:chExt cx="611187" cy="595313"/>
          </a:xfrm>
          <a:solidFill>
            <a:srgbClr val="DCEBFA"/>
          </a:solidFill>
        </p:grpSpPr>
        <p:sp>
          <p:nvSpPr>
            <p:cNvPr id="8" name="Freeform 27">
              <a:extLst>
                <a:ext uri="{FF2B5EF4-FFF2-40B4-BE49-F238E27FC236}">
                  <a16:creationId xmlns:a16="http://schemas.microsoft.com/office/drawing/2014/main" id="{D6F49095-07C9-D345-8CBF-98AC6327BB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90391" y="4248447"/>
              <a:ext cx="90577" cy="84169"/>
            </a:xfrm>
            <a:custGeom>
              <a:avLst/>
              <a:gdLst/>
              <a:ahLst/>
              <a:cxnLst>
                <a:cxn ang="0">
                  <a:pos x="483" y="0"/>
                </a:cxn>
                <a:cxn ang="0">
                  <a:pos x="342" y="344"/>
                </a:cxn>
                <a:cxn ang="0">
                  <a:pos x="0" y="344"/>
                </a:cxn>
                <a:cxn ang="0">
                  <a:pos x="261" y="567"/>
                </a:cxn>
                <a:cxn ang="0">
                  <a:pos x="140" y="911"/>
                </a:cxn>
                <a:cxn ang="0">
                  <a:pos x="483" y="689"/>
                </a:cxn>
                <a:cxn ang="0">
                  <a:pos x="827" y="911"/>
                </a:cxn>
                <a:cxn ang="0">
                  <a:pos x="706" y="567"/>
                </a:cxn>
                <a:cxn ang="0">
                  <a:pos x="968" y="344"/>
                </a:cxn>
                <a:cxn ang="0">
                  <a:pos x="625" y="344"/>
                </a:cxn>
                <a:cxn ang="0">
                  <a:pos x="483" y="0"/>
                </a:cxn>
              </a:cxnLst>
              <a:rect l="0" t="0" r="r" b="b"/>
              <a:pathLst>
                <a:path w="968" h="911">
                  <a:moveTo>
                    <a:pt x="483" y="0"/>
                  </a:moveTo>
                  <a:lnTo>
                    <a:pt x="342" y="344"/>
                  </a:lnTo>
                  <a:lnTo>
                    <a:pt x="0" y="344"/>
                  </a:lnTo>
                  <a:lnTo>
                    <a:pt x="261" y="567"/>
                  </a:lnTo>
                  <a:lnTo>
                    <a:pt x="140" y="911"/>
                  </a:lnTo>
                  <a:lnTo>
                    <a:pt x="483" y="689"/>
                  </a:lnTo>
                  <a:lnTo>
                    <a:pt x="827" y="911"/>
                  </a:lnTo>
                  <a:lnTo>
                    <a:pt x="706" y="567"/>
                  </a:lnTo>
                  <a:lnTo>
                    <a:pt x="968" y="344"/>
                  </a:lnTo>
                  <a:lnTo>
                    <a:pt x="625" y="344"/>
                  </a:lnTo>
                  <a:lnTo>
                    <a:pt x="483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75570C70-CA07-6040-87F1-A66FA5ADA0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69754" y="4119686"/>
              <a:ext cx="90577" cy="84169"/>
            </a:xfrm>
            <a:custGeom>
              <a:avLst/>
              <a:gdLst/>
              <a:ahLst/>
              <a:cxnLst>
                <a:cxn ang="0">
                  <a:pos x="484" y="0"/>
                </a:cxn>
                <a:cxn ang="0">
                  <a:pos x="343" y="344"/>
                </a:cxn>
                <a:cxn ang="0">
                  <a:pos x="0" y="344"/>
                </a:cxn>
                <a:cxn ang="0">
                  <a:pos x="261" y="565"/>
                </a:cxn>
                <a:cxn ang="0">
                  <a:pos x="141" y="910"/>
                </a:cxn>
                <a:cxn ang="0">
                  <a:pos x="484" y="687"/>
                </a:cxn>
                <a:cxn ang="0">
                  <a:pos x="828" y="910"/>
                </a:cxn>
                <a:cxn ang="0">
                  <a:pos x="706" y="565"/>
                </a:cxn>
                <a:cxn ang="0">
                  <a:pos x="969" y="344"/>
                </a:cxn>
                <a:cxn ang="0">
                  <a:pos x="626" y="344"/>
                </a:cxn>
                <a:cxn ang="0">
                  <a:pos x="484" y="0"/>
                </a:cxn>
              </a:cxnLst>
              <a:rect l="0" t="0" r="r" b="b"/>
              <a:pathLst>
                <a:path w="969" h="910">
                  <a:moveTo>
                    <a:pt x="484" y="0"/>
                  </a:moveTo>
                  <a:lnTo>
                    <a:pt x="343" y="344"/>
                  </a:lnTo>
                  <a:lnTo>
                    <a:pt x="0" y="344"/>
                  </a:lnTo>
                  <a:lnTo>
                    <a:pt x="261" y="565"/>
                  </a:lnTo>
                  <a:lnTo>
                    <a:pt x="141" y="910"/>
                  </a:lnTo>
                  <a:lnTo>
                    <a:pt x="484" y="687"/>
                  </a:lnTo>
                  <a:lnTo>
                    <a:pt x="828" y="910"/>
                  </a:lnTo>
                  <a:lnTo>
                    <a:pt x="706" y="565"/>
                  </a:lnTo>
                  <a:lnTo>
                    <a:pt x="969" y="344"/>
                  </a:lnTo>
                  <a:lnTo>
                    <a:pt x="626" y="344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6D07A179-872D-174D-A650-117251E5BF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7777" y="3861048"/>
              <a:ext cx="90577" cy="84169"/>
            </a:xfrm>
            <a:custGeom>
              <a:avLst/>
              <a:gdLst/>
              <a:ahLst/>
              <a:cxnLst>
                <a:cxn ang="0">
                  <a:pos x="486" y="0"/>
                </a:cxn>
                <a:cxn ang="0">
                  <a:pos x="344" y="345"/>
                </a:cxn>
                <a:cxn ang="0">
                  <a:pos x="0" y="345"/>
                </a:cxn>
                <a:cxn ang="0">
                  <a:pos x="264" y="567"/>
                </a:cxn>
                <a:cxn ang="0">
                  <a:pos x="141" y="911"/>
                </a:cxn>
                <a:cxn ang="0">
                  <a:pos x="486" y="689"/>
                </a:cxn>
                <a:cxn ang="0">
                  <a:pos x="832" y="911"/>
                </a:cxn>
                <a:cxn ang="0">
                  <a:pos x="710" y="567"/>
                </a:cxn>
                <a:cxn ang="0">
                  <a:pos x="974" y="345"/>
                </a:cxn>
                <a:cxn ang="0">
                  <a:pos x="629" y="345"/>
                </a:cxn>
                <a:cxn ang="0">
                  <a:pos x="486" y="0"/>
                </a:cxn>
              </a:cxnLst>
              <a:rect l="0" t="0" r="r" b="b"/>
              <a:pathLst>
                <a:path w="974" h="911">
                  <a:moveTo>
                    <a:pt x="486" y="0"/>
                  </a:moveTo>
                  <a:lnTo>
                    <a:pt x="344" y="345"/>
                  </a:lnTo>
                  <a:lnTo>
                    <a:pt x="0" y="345"/>
                  </a:lnTo>
                  <a:lnTo>
                    <a:pt x="264" y="567"/>
                  </a:lnTo>
                  <a:lnTo>
                    <a:pt x="141" y="911"/>
                  </a:lnTo>
                  <a:lnTo>
                    <a:pt x="486" y="689"/>
                  </a:lnTo>
                  <a:lnTo>
                    <a:pt x="832" y="911"/>
                  </a:lnTo>
                  <a:lnTo>
                    <a:pt x="710" y="567"/>
                  </a:lnTo>
                  <a:lnTo>
                    <a:pt x="974" y="345"/>
                  </a:lnTo>
                  <a:lnTo>
                    <a:pt x="629" y="345"/>
                  </a:lnTo>
                  <a:lnTo>
                    <a:pt x="486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352852F9-A85F-B140-BDB7-27A632C115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49144" y="4118292"/>
              <a:ext cx="90577" cy="84169"/>
            </a:xfrm>
            <a:custGeom>
              <a:avLst/>
              <a:gdLst/>
              <a:ahLst/>
              <a:cxnLst>
                <a:cxn ang="0">
                  <a:pos x="484" y="0"/>
                </a:cxn>
                <a:cxn ang="0">
                  <a:pos x="343" y="344"/>
                </a:cxn>
                <a:cxn ang="0">
                  <a:pos x="0" y="344"/>
                </a:cxn>
                <a:cxn ang="0">
                  <a:pos x="261" y="567"/>
                </a:cxn>
                <a:cxn ang="0">
                  <a:pos x="141" y="911"/>
                </a:cxn>
                <a:cxn ang="0">
                  <a:pos x="484" y="688"/>
                </a:cxn>
                <a:cxn ang="0">
                  <a:pos x="828" y="911"/>
                </a:cxn>
                <a:cxn ang="0">
                  <a:pos x="706" y="567"/>
                </a:cxn>
                <a:cxn ang="0">
                  <a:pos x="969" y="344"/>
                </a:cxn>
                <a:cxn ang="0">
                  <a:pos x="626" y="344"/>
                </a:cxn>
                <a:cxn ang="0">
                  <a:pos x="484" y="0"/>
                </a:cxn>
              </a:cxnLst>
              <a:rect l="0" t="0" r="r" b="b"/>
              <a:pathLst>
                <a:path w="969" h="911">
                  <a:moveTo>
                    <a:pt x="484" y="0"/>
                  </a:moveTo>
                  <a:lnTo>
                    <a:pt x="343" y="344"/>
                  </a:lnTo>
                  <a:lnTo>
                    <a:pt x="0" y="344"/>
                  </a:lnTo>
                  <a:lnTo>
                    <a:pt x="261" y="567"/>
                  </a:lnTo>
                  <a:lnTo>
                    <a:pt x="141" y="911"/>
                  </a:lnTo>
                  <a:lnTo>
                    <a:pt x="484" y="688"/>
                  </a:lnTo>
                  <a:lnTo>
                    <a:pt x="828" y="911"/>
                  </a:lnTo>
                  <a:lnTo>
                    <a:pt x="706" y="567"/>
                  </a:lnTo>
                  <a:lnTo>
                    <a:pt x="969" y="344"/>
                  </a:lnTo>
                  <a:lnTo>
                    <a:pt x="626" y="344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6A7D394B-3649-464A-8800-F2C8E331EC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7777" y="4372192"/>
              <a:ext cx="90577" cy="84169"/>
            </a:xfrm>
            <a:custGeom>
              <a:avLst/>
              <a:gdLst/>
              <a:ahLst/>
              <a:cxnLst>
                <a:cxn ang="0">
                  <a:pos x="483" y="0"/>
                </a:cxn>
                <a:cxn ang="0">
                  <a:pos x="342" y="344"/>
                </a:cxn>
                <a:cxn ang="0">
                  <a:pos x="0" y="344"/>
                </a:cxn>
                <a:cxn ang="0">
                  <a:pos x="261" y="567"/>
                </a:cxn>
                <a:cxn ang="0">
                  <a:pos x="141" y="911"/>
                </a:cxn>
                <a:cxn ang="0">
                  <a:pos x="483" y="689"/>
                </a:cxn>
                <a:cxn ang="0">
                  <a:pos x="827" y="911"/>
                </a:cxn>
                <a:cxn ang="0">
                  <a:pos x="706" y="567"/>
                </a:cxn>
                <a:cxn ang="0">
                  <a:pos x="968" y="344"/>
                </a:cxn>
                <a:cxn ang="0">
                  <a:pos x="626" y="344"/>
                </a:cxn>
                <a:cxn ang="0">
                  <a:pos x="483" y="0"/>
                </a:cxn>
              </a:cxnLst>
              <a:rect l="0" t="0" r="r" b="b"/>
              <a:pathLst>
                <a:path w="968" h="911">
                  <a:moveTo>
                    <a:pt x="483" y="0"/>
                  </a:moveTo>
                  <a:lnTo>
                    <a:pt x="342" y="344"/>
                  </a:lnTo>
                  <a:lnTo>
                    <a:pt x="0" y="344"/>
                  </a:lnTo>
                  <a:lnTo>
                    <a:pt x="261" y="567"/>
                  </a:lnTo>
                  <a:lnTo>
                    <a:pt x="141" y="911"/>
                  </a:lnTo>
                  <a:lnTo>
                    <a:pt x="483" y="689"/>
                  </a:lnTo>
                  <a:lnTo>
                    <a:pt x="827" y="911"/>
                  </a:lnTo>
                  <a:lnTo>
                    <a:pt x="706" y="567"/>
                  </a:lnTo>
                  <a:lnTo>
                    <a:pt x="968" y="344"/>
                  </a:lnTo>
                  <a:lnTo>
                    <a:pt x="626" y="344"/>
                  </a:lnTo>
                  <a:lnTo>
                    <a:pt x="483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4901ED79-DD5C-DD43-B19D-6B6B7A174B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27113" y="3992875"/>
              <a:ext cx="90577" cy="84169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344" y="343"/>
                </a:cxn>
                <a:cxn ang="0">
                  <a:pos x="0" y="343"/>
                </a:cxn>
                <a:cxn ang="0">
                  <a:pos x="263" y="564"/>
                </a:cxn>
                <a:cxn ang="0">
                  <a:pos x="141" y="905"/>
                </a:cxn>
                <a:cxn ang="0">
                  <a:pos x="487" y="684"/>
                </a:cxn>
                <a:cxn ang="0">
                  <a:pos x="831" y="905"/>
                </a:cxn>
                <a:cxn ang="0">
                  <a:pos x="709" y="564"/>
                </a:cxn>
                <a:cxn ang="0">
                  <a:pos x="973" y="343"/>
                </a:cxn>
                <a:cxn ang="0">
                  <a:pos x="628" y="343"/>
                </a:cxn>
                <a:cxn ang="0">
                  <a:pos x="487" y="0"/>
                </a:cxn>
              </a:cxnLst>
              <a:rect l="0" t="0" r="r" b="b"/>
              <a:pathLst>
                <a:path w="973" h="905">
                  <a:moveTo>
                    <a:pt x="487" y="0"/>
                  </a:moveTo>
                  <a:lnTo>
                    <a:pt x="344" y="343"/>
                  </a:lnTo>
                  <a:lnTo>
                    <a:pt x="0" y="343"/>
                  </a:lnTo>
                  <a:lnTo>
                    <a:pt x="263" y="564"/>
                  </a:lnTo>
                  <a:lnTo>
                    <a:pt x="141" y="905"/>
                  </a:lnTo>
                  <a:lnTo>
                    <a:pt x="487" y="684"/>
                  </a:lnTo>
                  <a:lnTo>
                    <a:pt x="831" y="905"/>
                  </a:lnTo>
                  <a:lnTo>
                    <a:pt x="709" y="564"/>
                  </a:lnTo>
                  <a:lnTo>
                    <a:pt x="973" y="343"/>
                  </a:lnTo>
                  <a:lnTo>
                    <a:pt x="628" y="343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EF148EBC-A2DA-544B-A288-0DDC828C8D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42946" y="3895886"/>
              <a:ext cx="90577" cy="84169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346" y="344"/>
                </a:cxn>
                <a:cxn ang="0">
                  <a:pos x="0" y="344"/>
                </a:cxn>
                <a:cxn ang="0">
                  <a:pos x="264" y="565"/>
                </a:cxn>
                <a:cxn ang="0">
                  <a:pos x="143" y="909"/>
                </a:cxn>
                <a:cxn ang="0">
                  <a:pos x="488" y="687"/>
                </a:cxn>
                <a:cxn ang="0">
                  <a:pos x="834" y="909"/>
                </a:cxn>
                <a:cxn ang="0">
                  <a:pos x="712" y="565"/>
                </a:cxn>
                <a:cxn ang="0">
                  <a:pos x="976" y="344"/>
                </a:cxn>
                <a:cxn ang="0">
                  <a:pos x="631" y="344"/>
                </a:cxn>
                <a:cxn ang="0">
                  <a:pos x="488" y="0"/>
                </a:cxn>
              </a:cxnLst>
              <a:rect l="0" t="0" r="r" b="b"/>
              <a:pathLst>
                <a:path w="976" h="909">
                  <a:moveTo>
                    <a:pt x="488" y="0"/>
                  </a:moveTo>
                  <a:lnTo>
                    <a:pt x="346" y="344"/>
                  </a:lnTo>
                  <a:lnTo>
                    <a:pt x="0" y="344"/>
                  </a:lnTo>
                  <a:lnTo>
                    <a:pt x="264" y="565"/>
                  </a:lnTo>
                  <a:lnTo>
                    <a:pt x="143" y="909"/>
                  </a:lnTo>
                  <a:lnTo>
                    <a:pt x="488" y="687"/>
                  </a:lnTo>
                  <a:lnTo>
                    <a:pt x="834" y="909"/>
                  </a:lnTo>
                  <a:lnTo>
                    <a:pt x="712" y="565"/>
                  </a:lnTo>
                  <a:lnTo>
                    <a:pt x="976" y="344"/>
                  </a:lnTo>
                  <a:lnTo>
                    <a:pt x="631" y="344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7D13466F-12A5-CA49-908A-6EBE3C4C60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27113" y="4246775"/>
              <a:ext cx="90577" cy="85841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344" y="344"/>
                </a:cxn>
                <a:cxn ang="0">
                  <a:pos x="0" y="344"/>
                </a:cxn>
                <a:cxn ang="0">
                  <a:pos x="264" y="567"/>
                </a:cxn>
                <a:cxn ang="0">
                  <a:pos x="141" y="911"/>
                </a:cxn>
                <a:cxn ang="0">
                  <a:pos x="487" y="689"/>
                </a:cxn>
                <a:cxn ang="0">
                  <a:pos x="832" y="911"/>
                </a:cxn>
                <a:cxn ang="0">
                  <a:pos x="711" y="567"/>
                </a:cxn>
                <a:cxn ang="0">
                  <a:pos x="975" y="344"/>
                </a:cxn>
                <a:cxn ang="0">
                  <a:pos x="629" y="344"/>
                </a:cxn>
                <a:cxn ang="0">
                  <a:pos x="487" y="0"/>
                </a:cxn>
              </a:cxnLst>
              <a:rect l="0" t="0" r="r" b="b"/>
              <a:pathLst>
                <a:path w="975" h="911">
                  <a:moveTo>
                    <a:pt x="487" y="0"/>
                  </a:moveTo>
                  <a:lnTo>
                    <a:pt x="344" y="344"/>
                  </a:lnTo>
                  <a:lnTo>
                    <a:pt x="0" y="344"/>
                  </a:lnTo>
                  <a:lnTo>
                    <a:pt x="264" y="567"/>
                  </a:lnTo>
                  <a:lnTo>
                    <a:pt x="141" y="911"/>
                  </a:lnTo>
                  <a:lnTo>
                    <a:pt x="487" y="689"/>
                  </a:lnTo>
                  <a:lnTo>
                    <a:pt x="832" y="911"/>
                  </a:lnTo>
                  <a:lnTo>
                    <a:pt x="711" y="567"/>
                  </a:lnTo>
                  <a:lnTo>
                    <a:pt x="975" y="344"/>
                  </a:lnTo>
                  <a:lnTo>
                    <a:pt x="629" y="344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1DE569C5-0801-F149-A01E-053197ECDC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6231" y="4337354"/>
              <a:ext cx="90577" cy="84169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346" y="343"/>
                </a:cxn>
                <a:cxn ang="0">
                  <a:pos x="0" y="343"/>
                </a:cxn>
                <a:cxn ang="0">
                  <a:pos x="264" y="564"/>
                </a:cxn>
                <a:cxn ang="0">
                  <a:pos x="142" y="905"/>
                </a:cxn>
                <a:cxn ang="0">
                  <a:pos x="488" y="684"/>
                </a:cxn>
                <a:cxn ang="0">
                  <a:pos x="834" y="905"/>
                </a:cxn>
                <a:cxn ang="0">
                  <a:pos x="712" y="564"/>
                </a:cxn>
                <a:cxn ang="0">
                  <a:pos x="976" y="343"/>
                </a:cxn>
                <a:cxn ang="0">
                  <a:pos x="630" y="343"/>
                </a:cxn>
                <a:cxn ang="0">
                  <a:pos x="488" y="0"/>
                </a:cxn>
              </a:cxnLst>
              <a:rect l="0" t="0" r="r" b="b"/>
              <a:pathLst>
                <a:path w="976" h="905">
                  <a:moveTo>
                    <a:pt x="488" y="0"/>
                  </a:moveTo>
                  <a:lnTo>
                    <a:pt x="346" y="343"/>
                  </a:lnTo>
                  <a:lnTo>
                    <a:pt x="0" y="343"/>
                  </a:lnTo>
                  <a:lnTo>
                    <a:pt x="264" y="564"/>
                  </a:lnTo>
                  <a:lnTo>
                    <a:pt x="142" y="905"/>
                  </a:lnTo>
                  <a:lnTo>
                    <a:pt x="488" y="684"/>
                  </a:lnTo>
                  <a:lnTo>
                    <a:pt x="834" y="905"/>
                  </a:lnTo>
                  <a:lnTo>
                    <a:pt x="712" y="564"/>
                  </a:lnTo>
                  <a:lnTo>
                    <a:pt x="976" y="343"/>
                  </a:lnTo>
                  <a:lnTo>
                    <a:pt x="630" y="343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64C3BDF9-F023-6744-8299-9D2C1E859F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39601" y="4337354"/>
              <a:ext cx="91971" cy="84169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346" y="343"/>
                </a:cxn>
                <a:cxn ang="0">
                  <a:pos x="0" y="343"/>
                </a:cxn>
                <a:cxn ang="0">
                  <a:pos x="264" y="564"/>
                </a:cxn>
                <a:cxn ang="0">
                  <a:pos x="143" y="906"/>
                </a:cxn>
                <a:cxn ang="0">
                  <a:pos x="488" y="685"/>
                </a:cxn>
                <a:cxn ang="0">
                  <a:pos x="834" y="906"/>
                </a:cxn>
                <a:cxn ang="0">
                  <a:pos x="712" y="564"/>
                </a:cxn>
                <a:cxn ang="0">
                  <a:pos x="976" y="343"/>
                </a:cxn>
                <a:cxn ang="0">
                  <a:pos x="631" y="343"/>
                </a:cxn>
                <a:cxn ang="0">
                  <a:pos x="488" y="0"/>
                </a:cxn>
              </a:cxnLst>
              <a:rect l="0" t="0" r="r" b="b"/>
              <a:pathLst>
                <a:path w="976" h="906">
                  <a:moveTo>
                    <a:pt x="488" y="0"/>
                  </a:moveTo>
                  <a:lnTo>
                    <a:pt x="346" y="343"/>
                  </a:lnTo>
                  <a:lnTo>
                    <a:pt x="0" y="343"/>
                  </a:lnTo>
                  <a:lnTo>
                    <a:pt x="264" y="564"/>
                  </a:lnTo>
                  <a:lnTo>
                    <a:pt x="143" y="906"/>
                  </a:lnTo>
                  <a:lnTo>
                    <a:pt x="488" y="685"/>
                  </a:lnTo>
                  <a:lnTo>
                    <a:pt x="834" y="906"/>
                  </a:lnTo>
                  <a:lnTo>
                    <a:pt x="712" y="564"/>
                  </a:lnTo>
                  <a:lnTo>
                    <a:pt x="976" y="343"/>
                  </a:lnTo>
                  <a:lnTo>
                    <a:pt x="631" y="343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4A587B9D-77F5-B64E-BA13-D463D49406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92064" y="3991203"/>
              <a:ext cx="90577" cy="84169"/>
            </a:xfrm>
            <a:custGeom>
              <a:avLst/>
              <a:gdLst/>
              <a:ahLst/>
              <a:cxnLst>
                <a:cxn ang="0">
                  <a:pos x="483" y="0"/>
                </a:cxn>
                <a:cxn ang="0">
                  <a:pos x="342" y="341"/>
                </a:cxn>
                <a:cxn ang="0">
                  <a:pos x="0" y="341"/>
                </a:cxn>
                <a:cxn ang="0">
                  <a:pos x="261" y="562"/>
                </a:cxn>
                <a:cxn ang="0">
                  <a:pos x="141" y="904"/>
                </a:cxn>
                <a:cxn ang="0">
                  <a:pos x="483" y="683"/>
                </a:cxn>
                <a:cxn ang="0">
                  <a:pos x="826" y="904"/>
                </a:cxn>
                <a:cxn ang="0">
                  <a:pos x="704" y="562"/>
                </a:cxn>
                <a:cxn ang="0">
                  <a:pos x="967" y="341"/>
                </a:cxn>
                <a:cxn ang="0">
                  <a:pos x="624" y="341"/>
                </a:cxn>
                <a:cxn ang="0">
                  <a:pos x="483" y="0"/>
                </a:cxn>
              </a:cxnLst>
              <a:rect l="0" t="0" r="r" b="b"/>
              <a:pathLst>
                <a:path w="967" h="904">
                  <a:moveTo>
                    <a:pt x="483" y="0"/>
                  </a:moveTo>
                  <a:lnTo>
                    <a:pt x="342" y="341"/>
                  </a:lnTo>
                  <a:lnTo>
                    <a:pt x="0" y="341"/>
                  </a:lnTo>
                  <a:lnTo>
                    <a:pt x="261" y="562"/>
                  </a:lnTo>
                  <a:lnTo>
                    <a:pt x="141" y="904"/>
                  </a:lnTo>
                  <a:lnTo>
                    <a:pt x="483" y="683"/>
                  </a:lnTo>
                  <a:lnTo>
                    <a:pt x="826" y="904"/>
                  </a:lnTo>
                  <a:lnTo>
                    <a:pt x="704" y="562"/>
                  </a:lnTo>
                  <a:lnTo>
                    <a:pt x="967" y="341"/>
                  </a:lnTo>
                  <a:lnTo>
                    <a:pt x="624" y="341"/>
                  </a:lnTo>
                  <a:lnTo>
                    <a:pt x="483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AD25EFB7-4426-0047-861C-7BC634B2EF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6231" y="3895886"/>
              <a:ext cx="90577" cy="84169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344" y="344"/>
                </a:cxn>
                <a:cxn ang="0">
                  <a:pos x="0" y="344"/>
                </a:cxn>
                <a:cxn ang="0">
                  <a:pos x="264" y="565"/>
                </a:cxn>
                <a:cxn ang="0">
                  <a:pos x="141" y="909"/>
                </a:cxn>
                <a:cxn ang="0">
                  <a:pos x="487" y="687"/>
                </a:cxn>
                <a:cxn ang="0">
                  <a:pos x="832" y="909"/>
                </a:cxn>
                <a:cxn ang="0">
                  <a:pos x="711" y="565"/>
                </a:cxn>
                <a:cxn ang="0">
                  <a:pos x="975" y="344"/>
                </a:cxn>
                <a:cxn ang="0">
                  <a:pos x="629" y="344"/>
                </a:cxn>
                <a:cxn ang="0">
                  <a:pos x="487" y="0"/>
                </a:cxn>
              </a:cxnLst>
              <a:rect l="0" t="0" r="r" b="b"/>
              <a:pathLst>
                <a:path w="975" h="909">
                  <a:moveTo>
                    <a:pt x="487" y="0"/>
                  </a:moveTo>
                  <a:lnTo>
                    <a:pt x="344" y="344"/>
                  </a:lnTo>
                  <a:lnTo>
                    <a:pt x="0" y="344"/>
                  </a:lnTo>
                  <a:lnTo>
                    <a:pt x="264" y="565"/>
                  </a:lnTo>
                  <a:lnTo>
                    <a:pt x="141" y="909"/>
                  </a:lnTo>
                  <a:lnTo>
                    <a:pt x="487" y="687"/>
                  </a:lnTo>
                  <a:lnTo>
                    <a:pt x="832" y="909"/>
                  </a:lnTo>
                  <a:lnTo>
                    <a:pt x="711" y="565"/>
                  </a:lnTo>
                  <a:lnTo>
                    <a:pt x="975" y="344"/>
                  </a:lnTo>
                  <a:lnTo>
                    <a:pt x="629" y="344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</p:grpSp>
      <p:sp>
        <p:nvSpPr>
          <p:cNvPr id="20" name="Rectangle 39">
            <a:extLst>
              <a:ext uri="{FF2B5EF4-FFF2-40B4-BE49-F238E27FC236}">
                <a16:creationId xmlns:a16="http://schemas.microsoft.com/office/drawing/2014/main" id="{D48202FE-6F51-5E46-B135-212AA58421B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307670" y="629995"/>
            <a:ext cx="400050" cy="1539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de-DE" sz="1000" b="1" i="1" dirty="0">
                <a:solidFill>
                  <a:srgbClr val="F0F8FF"/>
                </a:solidFill>
              </a:rPr>
              <a:t>CAPRI</a:t>
            </a:r>
            <a:endParaRPr lang="en-GB" altLang="de-DE" dirty="0">
              <a:solidFill>
                <a:srgbClr val="F0F8FF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91CFDCE-186B-9546-8E8E-935D44886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99" y="404664"/>
            <a:ext cx="1658938" cy="6429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81456987-8A5C-0B48-82AA-9390613FF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28" y="404665"/>
            <a:ext cx="6492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8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74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17.09.22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9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5CAD-F57C-6D44-9351-F3ECE0A826F7}" type="datetime1">
              <a:rPr lang="de-DE" smtClean="0"/>
              <a:t>17.09.22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3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27DE-0B8E-614A-BB01-D1C6D5B4D99E}" type="datetime1">
              <a:rPr lang="de-DE" smtClean="0"/>
              <a:t>17.09.22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42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84B3-2AF3-2549-B850-B8647F462601}" type="datetime1">
              <a:rPr lang="de-DE" smtClean="0"/>
              <a:t>17.09.22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6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8D3D-C65A-5A4A-89D7-585CBA00F88A}" type="datetime1">
              <a:rPr lang="de-DE" smtClean="0"/>
              <a:t>17.09.22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21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884E-0560-804D-8ED7-2876C924719A}" type="datetime1">
              <a:rPr lang="de-DE" smtClean="0"/>
              <a:t>17.09.22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8F52-7762-4C42-B224-126D94E0AAAB}" type="datetime1">
              <a:rPr lang="de-DE" smtClean="0"/>
              <a:t>17.09.22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E849-1D12-AF4F-B37F-CFB56503FBF2}" type="datetime1">
              <a:rPr lang="de-DE" smtClean="0"/>
              <a:t>17.09.22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7699E3F-E317-4C44-88B8-FB4A25458FE7}"/>
              </a:ext>
            </a:extLst>
          </p:cNvPr>
          <p:cNvSpPr/>
          <p:nvPr userDrawn="1"/>
        </p:nvSpPr>
        <p:spPr>
          <a:xfrm>
            <a:off x="0" y="4"/>
            <a:ext cx="9144000" cy="2325757"/>
          </a:xfrm>
          <a:prstGeom prst="rect">
            <a:avLst/>
          </a:prstGeom>
          <a:solidFill>
            <a:srgbClr val="F0F9FF"/>
          </a:solidFill>
          <a:ln>
            <a:solidFill>
              <a:srgbClr val="F0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37DB628-EE24-0149-A98E-A58C116FAE8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5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47860EA-5F04-E349-80F0-2BAC060F072D}"/>
              </a:ext>
            </a:extLst>
          </p:cNvPr>
          <p:cNvSpPr/>
          <p:nvPr userDrawn="1"/>
        </p:nvSpPr>
        <p:spPr>
          <a:xfrm>
            <a:off x="0" y="0"/>
            <a:ext cx="9144000" cy="1510747"/>
          </a:xfrm>
          <a:prstGeom prst="rect">
            <a:avLst/>
          </a:prstGeom>
          <a:solidFill>
            <a:srgbClr val="29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90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73A2-F240-A945-B6A6-222CBC14BB5D}" type="datetime1">
              <a:rPr lang="de-DE" smtClean="0"/>
              <a:t>17.09.22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DF5D-CA9B-014E-B300-26A576ABF25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96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CEBF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5" Type="http://schemas.openxmlformats.org/officeDocument/2006/relationships/image" Target="../media/image18.png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Word-Dokument.docx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Word-Dokument1.docx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-Dokument2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package" Target="../embeddings/Microsoft_Word-Dokument3.docx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image" Target="../media/image8.png"/><Relationship Id="rId26" Type="http://schemas.openxmlformats.org/officeDocument/2006/relationships/image" Target="../media/image100.png"/><Relationship Id="rId21" Type="http://schemas.openxmlformats.org/officeDocument/2006/relationships/image" Target="../media/image9.png"/><Relationship Id="rId34" Type="http://schemas.openxmlformats.org/officeDocument/2006/relationships/slide" Target="slide22.xml"/><Relationship Id="rId7" Type="http://schemas.openxmlformats.org/officeDocument/2006/relationships/slide" Target="slide11.xml"/><Relationship Id="rId12" Type="http://schemas.openxmlformats.org/officeDocument/2006/relationships/image" Target="../media/image6.png"/><Relationship Id="rId17" Type="http://schemas.openxmlformats.org/officeDocument/2006/relationships/image" Target="../media/image70.png"/><Relationship Id="rId25" Type="http://schemas.openxmlformats.org/officeDocument/2006/relationships/slide" Target="slide16.xml"/><Relationship Id="rId33" Type="http://schemas.openxmlformats.org/officeDocument/2006/relationships/image" Target="../media/image13.png"/><Relationship Id="rId38" Type="http://schemas.openxmlformats.org/officeDocument/2006/relationships/image" Target="../media/image140.png"/><Relationship Id="rId2" Type="http://schemas.openxmlformats.org/officeDocument/2006/relationships/notesSlide" Target="../notesSlides/notesSlide1.xml"/><Relationship Id="rId16" Type="http://schemas.openxmlformats.org/officeDocument/2006/relationships/slide" Target="slide14.xml"/><Relationship Id="rId20" Type="http://schemas.openxmlformats.org/officeDocument/2006/relationships/image" Target="../media/image80.pn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50.png"/><Relationship Id="rId24" Type="http://schemas.openxmlformats.org/officeDocument/2006/relationships/image" Target="../media/image10.png"/><Relationship Id="rId32" Type="http://schemas.openxmlformats.org/officeDocument/2006/relationships/image" Target="../media/image120.png"/><Relationship Id="rId37" Type="http://schemas.openxmlformats.org/officeDocument/2006/relationships/slide" Target="slide24.xml"/><Relationship Id="rId5" Type="http://schemas.openxmlformats.org/officeDocument/2006/relationships/image" Target="../media/image30.png"/><Relationship Id="rId15" Type="http://schemas.openxmlformats.org/officeDocument/2006/relationships/image" Target="../media/image7.png"/><Relationship Id="rId23" Type="http://schemas.openxmlformats.org/officeDocument/2006/relationships/image" Target="../media/image90.png"/><Relationship Id="rId28" Type="http://schemas.openxmlformats.org/officeDocument/2006/relationships/slide" Target="slide18.xml"/><Relationship Id="rId36" Type="http://schemas.openxmlformats.org/officeDocument/2006/relationships/image" Target="../media/image14.png"/><Relationship Id="rId10" Type="http://schemas.openxmlformats.org/officeDocument/2006/relationships/slide" Target="slide7.xml"/><Relationship Id="rId19" Type="http://schemas.openxmlformats.org/officeDocument/2006/relationships/slide" Target="slide17.xml"/><Relationship Id="rId31" Type="http://schemas.openxmlformats.org/officeDocument/2006/relationships/slide" Target="slide20.xml"/><Relationship Id="rId4" Type="http://schemas.openxmlformats.org/officeDocument/2006/relationships/slide" Target="slide15.xml"/><Relationship Id="rId9" Type="http://schemas.openxmlformats.org/officeDocument/2006/relationships/image" Target="../media/image5.png"/><Relationship Id="rId14" Type="http://schemas.openxmlformats.org/officeDocument/2006/relationships/image" Target="../media/image60.png"/><Relationship Id="rId22" Type="http://schemas.openxmlformats.org/officeDocument/2006/relationships/slide" Target="slide19.xml"/><Relationship Id="rId27" Type="http://schemas.openxmlformats.org/officeDocument/2006/relationships/image" Target="../media/image11.png"/><Relationship Id="rId30" Type="http://schemas.openxmlformats.org/officeDocument/2006/relationships/image" Target="../media/image12.png"/><Relationship Id="rId35" Type="http://schemas.openxmlformats.org/officeDocument/2006/relationships/image" Target="../media/image130.png"/><Relationship Id="rId8" Type="http://schemas.openxmlformats.org/officeDocument/2006/relationships/image" Target="../media/image40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6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0.xml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4DA16-63DD-0346-9B2E-484D40214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2.3. Overview Supply model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E7BD3D-8D8E-0E4B-8A65-7C9916E1A2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400" dirty="0"/>
              <a:t>Maria Blanco</a:t>
            </a:r>
          </a:p>
          <a:p>
            <a:r>
              <a:rPr lang="en-US" sz="1050" dirty="0"/>
              <a:t>Department of Agricultural Economics, Technical University of Madrid</a:t>
            </a:r>
          </a:p>
          <a:p>
            <a:r>
              <a:rPr lang="en-GB" sz="1050"/>
              <a:t> 19. </a:t>
            </a:r>
            <a:r>
              <a:rPr lang="en-GB" sz="1050" dirty="0"/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3193582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791753-7154-7142-A43C-945C1E7A3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848" y="2206213"/>
            <a:ext cx="5436704" cy="2995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3000" b="1" dirty="0"/>
              <a:t>Variable costs</a:t>
            </a:r>
          </a:p>
          <a:p>
            <a:r>
              <a:rPr lang="en-AU" sz="2400" dirty="0"/>
              <a:t>Purchased inputs:</a:t>
            </a:r>
          </a:p>
          <a:p>
            <a:pPr lvl="1"/>
            <a:r>
              <a:rPr lang="en-AU" dirty="0"/>
              <a:t>Fertilizers</a:t>
            </a:r>
          </a:p>
          <a:p>
            <a:pPr lvl="1"/>
            <a:r>
              <a:rPr lang="en-AU" dirty="0"/>
              <a:t>Plant protection</a:t>
            </a:r>
          </a:p>
          <a:p>
            <a:pPr lvl="1"/>
            <a:r>
              <a:rPr lang="en-AU" dirty="0"/>
              <a:t>Seed</a:t>
            </a:r>
          </a:p>
          <a:p>
            <a:pPr lvl="1"/>
            <a:r>
              <a:rPr lang="en-AU" dirty="0"/>
              <a:t>Certain maintenance</a:t>
            </a:r>
          </a:p>
          <a:p>
            <a:r>
              <a:rPr lang="en-AU" sz="2400" dirty="0"/>
              <a:t>Young animals</a:t>
            </a:r>
          </a:p>
          <a:p>
            <a:r>
              <a:rPr lang="en-AU" sz="2400" dirty="0"/>
              <a:t>Feed concentrates incl. cereals</a:t>
            </a:r>
          </a:p>
        </p:txBody>
      </p:sp>
      <p:sp>
        <p:nvSpPr>
          <p:cNvPr id="2" name="Eckige Klammer links/rechts 1">
            <a:extLst>
              <a:ext uri="{FF2B5EF4-FFF2-40B4-BE49-F238E27FC236}">
                <a16:creationId xmlns:a16="http://schemas.microsoft.com/office/drawing/2014/main" id="{80780F36-E3AA-2F4A-85E6-DCDC113EC1BE}"/>
              </a:ext>
            </a:extLst>
          </p:cNvPr>
          <p:cNvSpPr/>
          <p:nvPr/>
        </p:nvSpPr>
        <p:spPr>
          <a:xfrm>
            <a:off x="1054004" y="2073668"/>
            <a:ext cx="6442841" cy="3478924"/>
          </a:xfrm>
          <a:prstGeom prst="bracketPair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80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791753-7154-7142-A43C-945C1E7A3C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0702" y="1724094"/>
            <a:ext cx="7886700" cy="43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b="1" dirty="0"/>
              <a:t>Subsidies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 </a:t>
            </a:r>
          </a:p>
        </p:txBody>
      </p:sp>
      <p:sp>
        <p:nvSpPr>
          <p:cNvPr id="8" name="Ring 7">
            <a:extLst>
              <a:ext uri="{FF2B5EF4-FFF2-40B4-BE49-F238E27FC236}">
                <a16:creationId xmlns:a16="http://schemas.microsoft.com/office/drawing/2014/main" id="{FBF89D44-0709-494A-8996-79F3641D95BE}"/>
              </a:ext>
            </a:extLst>
          </p:cNvPr>
          <p:cNvSpPr/>
          <p:nvPr/>
        </p:nvSpPr>
        <p:spPr>
          <a:xfrm>
            <a:off x="1315078" y="699565"/>
            <a:ext cx="5897618" cy="6158435"/>
          </a:xfrm>
          <a:prstGeom prst="donut">
            <a:avLst>
              <a:gd name="adj" fmla="val 320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Folienzoom 8">
                <a:extLst>
                  <a:ext uri="{FF2B5EF4-FFF2-40B4-BE49-F238E27FC236}">
                    <a16:creationId xmlns:a16="http://schemas.microsoft.com/office/drawing/2014/main" id="{2DB38F95-5EE8-B144-8D31-C262964194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8884858"/>
                  </p:ext>
                </p:extLst>
              </p:nvPr>
            </p:nvGraphicFramePr>
            <p:xfrm>
              <a:off x="328449" y="2541553"/>
              <a:ext cx="4012324" cy="3009243"/>
            </p:xfrm>
            <a:graphic>
              <a:graphicData uri="http://schemas.microsoft.com/office/powerpoint/2016/slidezoom">
                <pslz:sldZm>
                  <pslz:sldZmObj sldId="270" cId="3636588467">
                    <pslz:zmPr id="{7DE66874-0DE6-2347-8336-A17720AA7DF7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012324" cy="300924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Folienzoom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DB38F95-5EE8-B144-8D31-C262964194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49" y="2541553"/>
                <a:ext cx="4012324" cy="300924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Folienzoom 11">
                <a:extLst>
                  <a:ext uri="{FF2B5EF4-FFF2-40B4-BE49-F238E27FC236}">
                    <a16:creationId xmlns:a16="http://schemas.microsoft.com/office/drawing/2014/main" id="{6C559A5E-FA1D-3D41-A2BE-C5048BCEC2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7464372"/>
                  </p:ext>
                </p:extLst>
              </p:nvPr>
            </p:nvGraphicFramePr>
            <p:xfrm>
              <a:off x="4640974" y="2541552"/>
              <a:ext cx="4012324" cy="3009243"/>
            </p:xfrm>
            <a:graphic>
              <a:graphicData uri="http://schemas.microsoft.com/office/powerpoint/2016/slidezoom">
                <pslz:sldZm>
                  <pslz:sldZmObj sldId="271" cId="2774681279">
                    <pslz:zmPr id="{2C7B08BF-43FD-3745-BCC9-AB4501FD454B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012324" cy="300924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Folienzoom 1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6C559A5E-FA1D-3D41-A2BE-C5048BCEC2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40974" y="2541552"/>
                <a:ext cx="4012324" cy="300924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435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DEF084-54FA-7D4C-97FC-24418F32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579DAE-24CA-944B-995A-90526092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AU" smtClean="0"/>
              <a:t>12</a:t>
            </a:fld>
            <a:endParaRPr lang="en-A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791753-7154-7142-A43C-945C1E7A3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21" y="2243132"/>
            <a:ext cx="4191857" cy="2995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/>
              <a:t>Coupled payments </a:t>
            </a:r>
          </a:p>
          <a:p>
            <a:r>
              <a:rPr lang="en-AU" sz="2000" dirty="0"/>
              <a:t>First pillar: Voluntary coupled support (VCS) Crop specific (Cotton), Complementary National Direct Payments (CNDP) </a:t>
            </a:r>
          </a:p>
          <a:p>
            <a:r>
              <a:rPr lang="en-AU" sz="2000" dirty="0"/>
              <a:t>Second pillar: Agri-Env Payments, N2k, LFA</a:t>
            </a:r>
          </a:p>
        </p:txBody>
      </p:sp>
      <p:sp>
        <p:nvSpPr>
          <p:cNvPr id="2" name="Eckige Klammer links/rechts 1">
            <a:extLst>
              <a:ext uri="{FF2B5EF4-FFF2-40B4-BE49-F238E27FC236}">
                <a16:creationId xmlns:a16="http://schemas.microsoft.com/office/drawing/2014/main" id="{80780F36-E3AA-2F4A-85E6-DCDC113EC1BE}"/>
              </a:ext>
            </a:extLst>
          </p:cNvPr>
          <p:cNvSpPr/>
          <p:nvPr/>
        </p:nvSpPr>
        <p:spPr>
          <a:xfrm>
            <a:off x="348531" y="2081922"/>
            <a:ext cx="5076856" cy="3478924"/>
          </a:xfrm>
          <a:prstGeom prst="bracketPair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5BEF9C7-E5BE-CA45-9C14-B89CF9326DF1}"/>
              </a:ext>
            </a:extLst>
          </p:cNvPr>
          <p:cNvSpPr txBox="1"/>
          <p:nvPr/>
        </p:nvSpPr>
        <p:spPr>
          <a:xfrm>
            <a:off x="5956296" y="1126997"/>
            <a:ext cx="270619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List of eligible activities</a:t>
            </a:r>
          </a:p>
          <a:p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All activities eligible =&gt; decoupled payment</a:t>
            </a:r>
          </a:p>
          <a:p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Top-ups for selected production techniques</a:t>
            </a:r>
            <a:endParaRPr lang="en-AU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A527035-5935-FA4C-853D-C601FC438E86}"/>
              </a:ext>
            </a:extLst>
          </p:cNvPr>
          <p:cNvSpPr txBox="1"/>
          <p:nvPr/>
        </p:nvSpPr>
        <p:spPr>
          <a:xfrm>
            <a:off x="5956296" y="603216"/>
            <a:ext cx="27061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Nominal amount per unit</a:t>
            </a:r>
            <a:endParaRPr lang="en-AU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A89E33-FFD5-2C4E-B2D0-8A7ACBC0E9C9}"/>
              </a:ext>
            </a:extLst>
          </p:cNvPr>
          <p:cNvSpPr txBox="1"/>
          <p:nvPr/>
        </p:nvSpPr>
        <p:spPr>
          <a:xfrm>
            <a:off x="5956296" y="2758774"/>
            <a:ext cx="2706199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Ceilings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Value ceilings (envelopes)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Quantitative (entitlements)</a:t>
            </a:r>
          </a:p>
          <a:p>
            <a:endParaRPr lang="en-A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IF ceiling overshot</a:t>
            </a:r>
          </a:p>
          <a:p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THEN cut payment to fit ceiling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658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933C67-5881-EC43-AE28-F5D64DCF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en-AU" smtClean="0"/>
              <a:t>17/9/22</a:t>
            </a:fld>
            <a:endParaRPr lang="en-AU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DEF084-54FA-7D4C-97FC-24418F32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579DAE-24CA-944B-995A-90526092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AU" smtClean="0"/>
              <a:t>13</a:t>
            </a:fld>
            <a:endParaRPr lang="en-A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791753-7154-7142-A43C-945C1E7A3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106" y="2202859"/>
            <a:ext cx="5371142" cy="323704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sz="12000" b="1" dirty="0"/>
              <a:t>Decoupled farm payments</a:t>
            </a:r>
          </a:p>
          <a:p>
            <a:pPr>
              <a:lnSpc>
                <a:spcPct val="120000"/>
              </a:lnSpc>
            </a:pPr>
            <a:r>
              <a:rPr lang="en-AU" sz="9600" b="1" dirty="0"/>
              <a:t>Coupled but everything eligible (BPS)</a:t>
            </a:r>
          </a:p>
          <a:p>
            <a:pPr>
              <a:lnSpc>
                <a:spcPct val="120000"/>
              </a:lnSpc>
            </a:pPr>
            <a:r>
              <a:rPr lang="en-AU" sz="9600" b="1" dirty="0"/>
              <a:t>Greening requirements</a:t>
            </a:r>
          </a:p>
          <a:p>
            <a:pPr lvl="1">
              <a:lnSpc>
                <a:spcPct val="120000"/>
              </a:lnSpc>
            </a:pPr>
            <a:r>
              <a:rPr lang="en-AU" sz="9600" dirty="0"/>
              <a:t>Crop diversity</a:t>
            </a:r>
          </a:p>
          <a:p>
            <a:pPr lvl="1">
              <a:lnSpc>
                <a:spcPct val="120000"/>
              </a:lnSpc>
            </a:pPr>
            <a:r>
              <a:rPr lang="en-AU" sz="9600" dirty="0"/>
              <a:t>Grassland share</a:t>
            </a:r>
          </a:p>
          <a:p>
            <a:pPr lvl="1">
              <a:lnSpc>
                <a:spcPct val="120000"/>
              </a:lnSpc>
            </a:pPr>
            <a:r>
              <a:rPr lang="en-AU" sz="9600" dirty="0"/>
              <a:t>Winter green</a:t>
            </a:r>
          </a:p>
          <a:p>
            <a:pPr lvl="1">
              <a:lnSpc>
                <a:spcPct val="120000"/>
              </a:lnSpc>
            </a:pPr>
            <a:r>
              <a:rPr lang="en-AU" sz="9600" dirty="0"/>
              <a:t>Eco. focus areas</a:t>
            </a:r>
          </a:p>
          <a:p>
            <a:pPr>
              <a:lnSpc>
                <a:spcPct val="120000"/>
              </a:lnSpc>
            </a:pPr>
            <a:r>
              <a:rPr lang="en-AU" sz="9600" dirty="0"/>
              <a:t>30% of payment can be reduced</a:t>
            </a:r>
          </a:p>
        </p:txBody>
      </p:sp>
      <p:sp>
        <p:nvSpPr>
          <p:cNvPr id="2" name="Eckige Klammer links/rechts 1">
            <a:extLst>
              <a:ext uri="{FF2B5EF4-FFF2-40B4-BE49-F238E27FC236}">
                <a16:creationId xmlns:a16="http://schemas.microsoft.com/office/drawing/2014/main" id="{80780F36-E3AA-2F4A-85E6-DCDC113EC1BE}"/>
              </a:ext>
            </a:extLst>
          </p:cNvPr>
          <p:cNvSpPr/>
          <p:nvPr/>
        </p:nvSpPr>
        <p:spPr>
          <a:xfrm>
            <a:off x="1525685" y="2202859"/>
            <a:ext cx="6346563" cy="3709278"/>
          </a:xfrm>
          <a:prstGeom prst="bracketPair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68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ng 7">
            <a:extLst>
              <a:ext uri="{FF2B5EF4-FFF2-40B4-BE49-F238E27FC236}">
                <a16:creationId xmlns:a16="http://schemas.microsoft.com/office/drawing/2014/main" id="{FBF89D44-0709-494A-8996-79F3641D95BE}"/>
              </a:ext>
            </a:extLst>
          </p:cNvPr>
          <p:cNvSpPr/>
          <p:nvPr/>
        </p:nvSpPr>
        <p:spPr>
          <a:xfrm>
            <a:off x="2928331" y="208722"/>
            <a:ext cx="5897618" cy="6008481"/>
          </a:xfrm>
          <a:prstGeom prst="donut">
            <a:avLst>
              <a:gd name="adj" fmla="val 320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536C712-F2C6-DB47-8D14-2C058C6E1884}"/>
              </a:ext>
            </a:extLst>
          </p:cNvPr>
          <p:cNvSpPr txBox="1">
            <a:spLocks/>
          </p:cNvSpPr>
          <p:nvPr/>
        </p:nvSpPr>
        <p:spPr>
          <a:xfrm>
            <a:off x="3830921" y="1566955"/>
            <a:ext cx="4092437" cy="2995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3000" b="1" dirty="0"/>
              <a:t>PMP</a:t>
            </a:r>
          </a:p>
          <a:p>
            <a:r>
              <a:rPr lang="en-AU" sz="2400" dirty="0"/>
              <a:t>Additional cost or revenue</a:t>
            </a:r>
          </a:p>
          <a:p>
            <a:r>
              <a:rPr lang="en-AU" sz="2400" dirty="0"/>
              <a:t>for activities</a:t>
            </a:r>
          </a:p>
          <a:p>
            <a:r>
              <a:rPr lang="en-AU" sz="2400" dirty="0"/>
              <a:t>for land classes</a:t>
            </a:r>
          </a:p>
          <a:p>
            <a:r>
              <a:rPr lang="en-AU" sz="2400" dirty="0"/>
              <a:t>for feeding</a:t>
            </a:r>
          </a:p>
          <a:p>
            <a:r>
              <a:rPr lang="en-AU" sz="2400" dirty="0"/>
              <a:t>Estimated from time series for crops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1924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ng 7">
            <a:extLst>
              <a:ext uri="{FF2B5EF4-FFF2-40B4-BE49-F238E27FC236}">
                <a16:creationId xmlns:a16="http://schemas.microsoft.com/office/drawing/2014/main" id="{FBF89D44-0709-494A-8996-79F3641D95BE}"/>
              </a:ext>
            </a:extLst>
          </p:cNvPr>
          <p:cNvSpPr/>
          <p:nvPr/>
        </p:nvSpPr>
        <p:spPr>
          <a:xfrm>
            <a:off x="1470991" y="98958"/>
            <a:ext cx="6663252" cy="6660084"/>
          </a:xfrm>
          <a:prstGeom prst="donut">
            <a:avLst>
              <a:gd name="adj" fmla="val 5367"/>
            </a:avLst>
          </a:prstGeom>
          <a:solidFill>
            <a:schemeClr val="accent2">
              <a:lumMod val="75000"/>
            </a:schemeClr>
          </a:solidFill>
          <a:ln w="9525" cap="rnd" cmpd="dbl">
            <a:solidFill>
              <a:prstClr val="ltGray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63252"/>
                      <a:gd name="connsiteY0" fmla="*/ 3330042 h 6660084"/>
                      <a:gd name="connsiteX1" fmla="*/ 3331626 w 6663252"/>
                      <a:gd name="connsiteY1" fmla="*/ 0 h 6660084"/>
                      <a:gd name="connsiteX2" fmla="*/ 6663252 w 6663252"/>
                      <a:gd name="connsiteY2" fmla="*/ 3330042 h 6660084"/>
                      <a:gd name="connsiteX3" fmla="*/ 3331626 w 6663252"/>
                      <a:gd name="connsiteY3" fmla="*/ 6660084 h 6660084"/>
                      <a:gd name="connsiteX4" fmla="*/ 0 w 6663252"/>
                      <a:gd name="connsiteY4" fmla="*/ 3330042 h 6660084"/>
                      <a:gd name="connsiteX5" fmla="*/ 357447 w 6663252"/>
                      <a:gd name="connsiteY5" fmla="*/ 3330042 h 6660084"/>
                      <a:gd name="connsiteX6" fmla="*/ 3331626 w 6663252"/>
                      <a:gd name="connsiteY6" fmla="*/ 6302637 h 6660084"/>
                      <a:gd name="connsiteX7" fmla="*/ 6305805 w 6663252"/>
                      <a:gd name="connsiteY7" fmla="*/ 3330042 h 6660084"/>
                      <a:gd name="connsiteX8" fmla="*/ 3331626 w 6663252"/>
                      <a:gd name="connsiteY8" fmla="*/ 357447 h 6660084"/>
                      <a:gd name="connsiteX9" fmla="*/ 357447 w 6663252"/>
                      <a:gd name="connsiteY9" fmla="*/ 3330042 h 6660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663252" h="6660084" extrusionOk="0">
                        <a:moveTo>
                          <a:pt x="0" y="3330042"/>
                        </a:moveTo>
                        <a:cubicBezTo>
                          <a:pt x="-30124" y="1472330"/>
                          <a:pt x="1421940" y="26152"/>
                          <a:pt x="3331626" y="0"/>
                        </a:cubicBezTo>
                        <a:cubicBezTo>
                          <a:pt x="5237640" y="13896"/>
                          <a:pt x="6455551" y="1497515"/>
                          <a:pt x="6663252" y="3330042"/>
                        </a:cubicBezTo>
                        <a:cubicBezTo>
                          <a:pt x="6446031" y="5381301"/>
                          <a:pt x="5153237" y="6761759"/>
                          <a:pt x="3331626" y="6660084"/>
                        </a:cubicBezTo>
                        <a:cubicBezTo>
                          <a:pt x="1386655" y="6602655"/>
                          <a:pt x="205979" y="5267592"/>
                          <a:pt x="0" y="3330042"/>
                        </a:cubicBezTo>
                        <a:close/>
                        <a:moveTo>
                          <a:pt x="357447" y="3330042"/>
                        </a:moveTo>
                        <a:cubicBezTo>
                          <a:pt x="398356" y="4976614"/>
                          <a:pt x="1742645" y="6192303"/>
                          <a:pt x="3331626" y="6302637"/>
                        </a:cubicBezTo>
                        <a:cubicBezTo>
                          <a:pt x="4950850" y="6299058"/>
                          <a:pt x="6285331" y="4991037"/>
                          <a:pt x="6305805" y="3330042"/>
                        </a:cubicBezTo>
                        <a:cubicBezTo>
                          <a:pt x="6290178" y="1539301"/>
                          <a:pt x="4914059" y="441054"/>
                          <a:pt x="3331626" y="357447"/>
                        </a:cubicBezTo>
                        <a:cubicBezTo>
                          <a:pt x="1849642" y="447363"/>
                          <a:pt x="541372" y="1732546"/>
                          <a:pt x="357447" y="33300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536C712-F2C6-DB47-8D14-2C058C6E1884}"/>
              </a:ext>
            </a:extLst>
          </p:cNvPr>
          <p:cNvSpPr txBox="1">
            <a:spLocks/>
          </p:cNvSpPr>
          <p:nvPr/>
        </p:nvSpPr>
        <p:spPr>
          <a:xfrm>
            <a:off x="2756398" y="1261465"/>
            <a:ext cx="4092437" cy="2995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3000" b="1" dirty="0"/>
              <a:t>Constraints</a:t>
            </a:r>
          </a:p>
          <a:p>
            <a:pPr marL="0" indent="0">
              <a:buNone/>
            </a:pPr>
            <a:r>
              <a:rPr lang="en-AU" dirty="0"/>
              <a:t>Equations constraining the model</a:t>
            </a:r>
          </a:p>
          <a:p>
            <a:r>
              <a:rPr lang="en-AU" dirty="0"/>
              <a:t>Technical (feeding, nutrients...)</a:t>
            </a:r>
          </a:p>
          <a:p>
            <a:r>
              <a:rPr lang="en-AU" dirty="0"/>
              <a:t>Political and environmental (set-aside, greening, ...)</a:t>
            </a:r>
          </a:p>
          <a:p>
            <a:pPr algn="ctr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1042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ng 7">
            <a:extLst>
              <a:ext uri="{FF2B5EF4-FFF2-40B4-BE49-F238E27FC236}">
                <a16:creationId xmlns:a16="http://schemas.microsoft.com/office/drawing/2014/main" id="{FBF89D44-0709-494A-8996-79F3641D95BE}"/>
              </a:ext>
            </a:extLst>
          </p:cNvPr>
          <p:cNvSpPr/>
          <p:nvPr/>
        </p:nvSpPr>
        <p:spPr>
          <a:xfrm>
            <a:off x="2912165" y="456334"/>
            <a:ext cx="5950427" cy="6158435"/>
          </a:xfrm>
          <a:prstGeom prst="donut">
            <a:avLst>
              <a:gd name="adj" fmla="val 371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536C712-F2C6-DB47-8D14-2C058C6E1884}"/>
              </a:ext>
            </a:extLst>
          </p:cNvPr>
          <p:cNvSpPr txBox="1">
            <a:spLocks/>
          </p:cNvSpPr>
          <p:nvPr/>
        </p:nvSpPr>
        <p:spPr>
          <a:xfrm>
            <a:off x="3036404" y="2304571"/>
            <a:ext cx="5814391" cy="2995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/>
              <a:t>Crop nutrients</a:t>
            </a:r>
          </a:p>
          <a:p>
            <a:pPr marL="0" indent="0" algn="ctr">
              <a:buNone/>
            </a:pPr>
            <a:r>
              <a:rPr lang="en-GB" dirty="0"/>
              <a:t>Nutrient supply = nutrient removal</a:t>
            </a:r>
          </a:p>
          <a:p>
            <a:pPr algn="ctr"/>
            <a:r>
              <a:rPr lang="en-GB" dirty="0"/>
              <a:t>Nitrogen (N)</a:t>
            </a:r>
          </a:p>
          <a:p>
            <a:pPr algn="ctr"/>
            <a:r>
              <a:rPr lang="en-GB" dirty="0"/>
              <a:t>Phosphorous (P)</a:t>
            </a:r>
          </a:p>
          <a:p>
            <a:pPr algn="ctr"/>
            <a:r>
              <a:rPr lang="en-GB" dirty="0"/>
              <a:t>Potassium (K)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28225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ng 7">
            <a:extLst>
              <a:ext uri="{FF2B5EF4-FFF2-40B4-BE49-F238E27FC236}">
                <a16:creationId xmlns:a16="http://schemas.microsoft.com/office/drawing/2014/main" id="{FBF89D44-0709-494A-8996-79F3641D95BE}"/>
              </a:ext>
            </a:extLst>
          </p:cNvPr>
          <p:cNvSpPr/>
          <p:nvPr/>
        </p:nvSpPr>
        <p:spPr>
          <a:xfrm>
            <a:off x="221772" y="545786"/>
            <a:ext cx="6159149" cy="6158435"/>
          </a:xfrm>
          <a:prstGeom prst="donut">
            <a:avLst>
              <a:gd name="adj" fmla="val 371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536C712-F2C6-DB47-8D14-2C058C6E1884}"/>
              </a:ext>
            </a:extLst>
          </p:cNvPr>
          <p:cNvSpPr txBox="1">
            <a:spLocks/>
          </p:cNvSpPr>
          <p:nvPr/>
        </p:nvSpPr>
        <p:spPr>
          <a:xfrm>
            <a:off x="1510747" y="1688345"/>
            <a:ext cx="4035286" cy="2995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/>
              <a:t>Feeding</a:t>
            </a:r>
          </a:p>
          <a:p>
            <a:r>
              <a:rPr lang="en-GB" dirty="0"/>
              <a:t>Using regional fodder</a:t>
            </a:r>
          </a:p>
          <a:p>
            <a:r>
              <a:rPr lang="en-GB" dirty="0"/>
              <a:t>Using purchased feed</a:t>
            </a:r>
          </a:p>
          <a:p>
            <a:r>
              <a:rPr lang="en-GB" dirty="0"/>
              <a:t>Cover animal requirements of</a:t>
            </a:r>
          </a:p>
          <a:p>
            <a:pPr lvl="1"/>
            <a:r>
              <a:rPr lang="en-GB" dirty="0"/>
              <a:t>Energy</a:t>
            </a:r>
          </a:p>
          <a:p>
            <a:pPr lvl="1"/>
            <a:r>
              <a:rPr lang="en-GB" dirty="0"/>
              <a:t>Protein</a:t>
            </a:r>
          </a:p>
          <a:p>
            <a:pPr lvl="1"/>
            <a:r>
              <a:rPr lang="en-GB" dirty="0"/>
              <a:t>Various fibres</a:t>
            </a:r>
          </a:p>
          <a:p>
            <a:pPr lvl="1"/>
            <a:r>
              <a:rPr lang="en-GB" dirty="0"/>
              <a:t>Dry matter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8578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ng 7">
            <a:extLst>
              <a:ext uri="{FF2B5EF4-FFF2-40B4-BE49-F238E27FC236}">
                <a16:creationId xmlns:a16="http://schemas.microsoft.com/office/drawing/2014/main" id="{FBF89D44-0709-494A-8996-79F3641D95BE}"/>
              </a:ext>
            </a:extLst>
          </p:cNvPr>
          <p:cNvSpPr/>
          <p:nvPr/>
        </p:nvSpPr>
        <p:spPr>
          <a:xfrm>
            <a:off x="102504" y="0"/>
            <a:ext cx="6874766" cy="6773795"/>
          </a:xfrm>
          <a:prstGeom prst="donut">
            <a:avLst>
              <a:gd name="adj" fmla="val 371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536C712-F2C6-DB47-8D14-2C058C6E1884}"/>
              </a:ext>
            </a:extLst>
          </p:cNvPr>
          <p:cNvSpPr txBox="1">
            <a:spLocks/>
          </p:cNvSpPr>
          <p:nvPr/>
        </p:nvSpPr>
        <p:spPr>
          <a:xfrm>
            <a:off x="854763" y="1609474"/>
            <a:ext cx="5468543" cy="329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/>
              <a:t>Political </a:t>
            </a:r>
          </a:p>
          <a:p>
            <a:r>
              <a:rPr lang="en-GB" dirty="0"/>
              <a:t>Greening requirements</a:t>
            </a:r>
          </a:p>
          <a:p>
            <a:pPr marL="457200" lvl="1" indent="0">
              <a:buNone/>
            </a:pPr>
            <a:r>
              <a:rPr lang="en-GB" dirty="0"/>
              <a:t>Eco. focus area &lt;</a:t>
            </a:r>
          </a:p>
          <a:p>
            <a:pPr marL="457200" lvl="1" indent="0">
              <a:buNone/>
            </a:pPr>
            <a:r>
              <a:rPr lang="en-GB" dirty="0"/>
              <a:t>+ Grassland share</a:t>
            </a:r>
          </a:p>
          <a:p>
            <a:pPr marL="457200" lvl="1" indent="0">
              <a:buNone/>
            </a:pPr>
            <a:r>
              <a:rPr lang="en-GB" dirty="0"/>
              <a:t>+ Crop diversity</a:t>
            </a:r>
          </a:p>
          <a:p>
            <a:pPr marL="457200" lvl="1" indent="0">
              <a:buNone/>
            </a:pPr>
            <a:r>
              <a:rPr lang="en-GB" dirty="0"/>
              <a:t>+ Winter greening</a:t>
            </a:r>
          </a:p>
          <a:p>
            <a:pPr marL="457200" lvl="1" indent="0">
              <a:buNone/>
            </a:pPr>
            <a:r>
              <a:rPr lang="en-GB" dirty="0"/>
              <a:t>+ Set-aside </a:t>
            </a:r>
          </a:p>
        </p:txBody>
      </p:sp>
    </p:spTree>
    <p:extLst>
      <p:ext uri="{BB962C8B-B14F-4D97-AF65-F5344CB8AC3E}">
        <p14:creationId xmlns:p14="http://schemas.microsoft.com/office/powerpoint/2010/main" val="3344944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ng 7">
            <a:extLst>
              <a:ext uri="{FF2B5EF4-FFF2-40B4-BE49-F238E27FC236}">
                <a16:creationId xmlns:a16="http://schemas.microsoft.com/office/drawing/2014/main" id="{FBF89D44-0709-494A-8996-79F3641D95BE}"/>
              </a:ext>
            </a:extLst>
          </p:cNvPr>
          <p:cNvSpPr/>
          <p:nvPr/>
        </p:nvSpPr>
        <p:spPr>
          <a:xfrm>
            <a:off x="1623191" y="197916"/>
            <a:ext cx="5897618" cy="6158435"/>
          </a:xfrm>
          <a:prstGeom prst="donut">
            <a:avLst>
              <a:gd name="adj" fmla="val 371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536C712-F2C6-DB47-8D14-2C058C6E1884}"/>
              </a:ext>
            </a:extLst>
          </p:cNvPr>
          <p:cNvSpPr txBox="1">
            <a:spLocks/>
          </p:cNvSpPr>
          <p:nvPr/>
        </p:nvSpPr>
        <p:spPr>
          <a:xfrm>
            <a:off x="1706418" y="684493"/>
            <a:ext cx="5814391" cy="2995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/>
              <a:t>Land Balance</a:t>
            </a:r>
          </a:p>
          <a:p>
            <a:pPr marL="0" indent="0" algn="ctr">
              <a:buNone/>
            </a:pPr>
            <a:endParaRPr lang="en-GB" dirty="0"/>
          </a:p>
          <a:p>
            <a:pPr algn="ctr"/>
            <a:endParaRPr lang="en-GB" sz="2400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84C04E24-A10C-DB48-96D4-BA575C656C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610143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48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1A727-64FF-9C47-9D93-2409756B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709CEF-949D-2A41-A192-C7415AE07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Reminder: agricultural supply analysis</a:t>
            </a:r>
          </a:p>
          <a:p>
            <a:r>
              <a:rPr lang="en-GB" sz="2400" dirty="0"/>
              <a:t>Structure of the supply module</a:t>
            </a:r>
          </a:p>
          <a:p>
            <a:pPr lvl="1"/>
            <a:r>
              <a:rPr lang="en-GB" sz="2000" dirty="0"/>
              <a:t>Objective function</a:t>
            </a:r>
          </a:p>
          <a:p>
            <a:pPr lvl="1"/>
            <a:r>
              <a:rPr lang="en-GB" sz="2000" dirty="0"/>
              <a:t>Constraints</a:t>
            </a:r>
          </a:p>
          <a:p>
            <a:pPr lvl="1"/>
            <a:r>
              <a:rPr lang="en-GB" sz="2000" dirty="0"/>
              <a:t>Decision variables &amp; Reporting</a:t>
            </a:r>
          </a:p>
          <a:p>
            <a:pPr lvl="1"/>
            <a:r>
              <a:rPr lang="en-GB" sz="2000" dirty="0"/>
              <a:t>Data</a:t>
            </a:r>
          </a:p>
          <a:p>
            <a:r>
              <a:rPr lang="en-GB" sz="2400" dirty="0"/>
              <a:t>Technical implementation </a:t>
            </a:r>
          </a:p>
          <a:p>
            <a:pPr marL="0" indent="0">
              <a:buNone/>
            </a:pPr>
            <a:r>
              <a:rPr lang="en-GB" sz="2400" dirty="0"/>
              <a:t>	 	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58EDE3-270A-6343-B591-2AE593D5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17.09.22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3C3225-5848-C54E-80AF-6C51F265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1ADD61-E9BA-3342-B08D-F13FDD79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58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Folienzoom 2">
                <a:extLst>
                  <a:ext uri="{FF2B5EF4-FFF2-40B4-BE49-F238E27FC236}">
                    <a16:creationId xmlns:a16="http://schemas.microsoft.com/office/drawing/2014/main" id="{08B7B342-87FD-EF4A-B3EC-62E7BB6C2D2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51706882"/>
                  </p:ext>
                </p:extLst>
              </p:nvPr>
            </p:nvGraphicFramePr>
            <p:xfrm>
              <a:off x="1885654" y="1844200"/>
              <a:ext cx="5612425" cy="4209317"/>
            </p:xfrm>
            <a:graphic>
              <a:graphicData uri="http://schemas.microsoft.com/office/powerpoint/2016/slidezoom">
                <pslz:sldZm>
                  <pslz:sldZmObj sldId="281" cId="23216735">
                    <pslz:zmPr id="{B65D30CD-F72D-6843-A39B-7229246594EC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612425" cy="4209317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Folien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8B7B342-87FD-EF4A-B3EC-62E7BB6C2D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5654" y="1844200"/>
                <a:ext cx="5612425" cy="4209317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536C712-F2C6-DB47-8D14-2C058C6E1884}"/>
              </a:ext>
            </a:extLst>
          </p:cNvPr>
          <p:cNvSpPr txBox="1">
            <a:spLocks/>
          </p:cNvSpPr>
          <p:nvPr/>
        </p:nvSpPr>
        <p:spPr>
          <a:xfrm>
            <a:off x="0" y="1844200"/>
            <a:ext cx="9213449" cy="2438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/>
              <a:t>Decision variable</a:t>
            </a:r>
          </a:p>
          <a:p>
            <a:pPr marL="0" indent="0" algn="ctr">
              <a:buNone/>
            </a:pPr>
            <a:r>
              <a:rPr lang="en-GB" sz="3200" b="1" dirty="0"/>
              <a:t>  </a:t>
            </a:r>
          </a:p>
        </p:txBody>
      </p:sp>
      <p:sp>
        <p:nvSpPr>
          <p:cNvPr id="8" name="Ring 7">
            <a:extLst>
              <a:ext uri="{FF2B5EF4-FFF2-40B4-BE49-F238E27FC236}">
                <a16:creationId xmlns:a16="http://schemas.microsoft.com/office/drawing/2014/main" id="{FBF89D44-0709-494A-8996-79F3641D95BE}"/>
              </a:ext>
            </a:extLst>
          </p:cNvPr>
          <p:cNvSpPr/>
          <p:nvPr/>
        </p:nvSpPr>
        <p:spPr>
          <a:xfrm>
            <a:off x="1295200" y="0"/>
            <a:ext cx="6874766" cy="6773795"/>
          </a:xfrm>
          <a:prstGeom prst="donut">
            <a:avLst>
              <a:gd name="adj" fmla="val 371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2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ckige Klammer links/rechts 6">
            <a:extLst>
              <a:ext uri="{FF2B5EF4-FFF2-40B4-BE49-F238E27FC236}">
                <a16:creationId xmlns:a16="http://schemas.microsoft.com/office/drawing/2014/main" id="{992F08CA-4CC7-A942-9102-9E17FF7DA2C6}"/>
              </a:ext>
            </a:extLst>
          </p:cNvPr>
          <p:cNvSpPr/>
          <p:nvPr/>
        </p:nvSpPr>
        <p:spPr>
          <a:xfrm>
            <a:off x="418013" y="1756621"/>
            <a:ext cx="8425542" cy="2995174"/>
          </a:xfrm>
          <a:prstGeom prst="bracketPair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6F4D9640-6BEE-DD4B-9922-C0C9BA3DA9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250922"/>
              </p:ext>
            </p:extLst>
          </p:nvPr>
        </p:nvGraphicFramePr>
        <p:xfrm>
          <a:off x="665119" y="2121307"/>
          <a:ext cx="8191500" cy="263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9067800" imgH="2908300" progId="Word.Document.12">
                  <p:embed/>
                </p:oleObj>
              </mc:Choice>
              <mc:Fallback>
                <p:oleObj name="Dokument" r:id="rId2" imgW="9067800" imgH="290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5119" y="2121307"/>
                        <a:ext cx="8191500" cy="263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6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536C712-F2C6-DB47-8D14-2C058C6E1884}"/>
              </a:ext>
            </a:extLst>
          </p:cNvPr>
          <p:cNvSpPr txBox="1">
            <a:spLocks/>
          </p:cNvSpPr>
          <p:nvPr/>
        </p:nvSpPr>
        <p:spPr>
          <a:xfrm>
            <a:off x="2433897" y="891720"/>
            <a:ext cx="5363308" cy="4720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/>
              <a:t>Data</a:t>
            </a:r>
          </a:p>
          <a:p>
            <a:pPr marL="0" indent="0">
              <a:buNone/>
            </a:pPr>
            <a:r>
              <a:rPr lang="en-GB" sz="3200" dirty="0"/>
              <a:t>Parameters of the supply module</a:t>
            </a:r>
          </a:p>
          <a:p>
            <a:r>
              <a:rPr lang="en-GB" sz="1600" dirty="0"/>
              <a:t>Prices for all products </a:t>
            </a:r>
          </a:p>
          <a:p>
            <a:r>
              <a:rPr lang="en-GB" sz="1600" dirty="0"/>
              <a:t>Yields, young animal replacement </a:t>
            </a:r>
          </a:p>
          <a:p>
            <a:r>
              <a:rPr lang="en-GB" sz="1600" dirty="0"/>
              <a:t>Feed requirements</a:t>
            </a:r>
          </a:p>
          <a:p>
            <a:r>
              <a:rPr lang="en-GB" sz="1600" dirty="0"/>
              <a:t>Nutrient requirements per crop</a:t>
            </a:r>
          </a:p>
          <a:p>
            <a:r>
              <a:rPr lang="en-GB" sz="1600" dirty="0"/>
              <a:t>Nutrient content of fodder and crops</a:t>
            </a:r>
          </a:p>
          <a:p>
            <a:pPr marL="0" indent="0">
              <a:buNone/>
            </a:pPr>
            <a:r>
              <a:rPr lang="en-GB" sz="1600" dirty="0"/>
              <a:t>Most data are organized in the parameter Data</a:t>
            </a:r>
          </a:p>
          <a:p>
            <a:pPr marL="0" indent="0">
              <a:buNone/>
            </a:pPr>
            <a:r>
              <a:rPr lang="en-GB" sz="1600" dirty="0"/>
              <a:t>More next presentation</a:t>
            </a:r>
          </a:p>
          <a:p>
            <a:pPr marL="0" indent="0" algn="ctr">
              <a:buNone/>
            </a:pPr>
            <a:r>
              <a:rPr lang="en-GB" sz="3200" b="1" dirty="0"/>
              <a:t>  </a:t>
            </a:r>
          </a:p>
        </p:txBody>
      </p:sp>
      <p:sp>
        <p:nvSpPr>
          <p:cNvPr id="8" name="Ring 7">
            <a:extLst>
              <a:ext uri="{FF2B5EF4-FFF2-40B4-BE49-F238E27FC236}">
                <a16:creationId xmlns:a16="http://schemas.microsoft.com/office/drawing/2014/main" id="{FBF89D44-0709-494A-8996-79F3641D95BE}"/>
              </a:ext>
            </a:extLst>
          </p:cNvPr>
          <p:cNvSpPr/>
          <p:nvPr/>
        </p:nvSpPr>
        <p:spPr>
          <a:xfrm>
            <a:off x="1295200" y="0"/>
            <a:ext cx="6874766" cy="6773795"/>
          </a:xfrm>
          <a:prstGeom prst="donut">
            <a:avLst>
              <a:gd name="adj" fmla="val 371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Folienzoom 2">
                <a:extLst>
                  <a:ext uri="{FF2B5EF4-FFF2-40B4-BE49-F238E27FC236}">
                    <a16:creationId xmlns:a16="http://schemas.microsoft.com/office/drawing/2014/main" id="{1423D43D-7EBE-D34D-A255-0374E4306F5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13192769"/>
                  </p:ext>
                </p:extLst>
              </p:nvPr>
            </p:nvGraphicFramePr>
            <p:xfrm>
              <a:off x="4927347" y="4610943"/>
              <a:ext cx="2286000" cy="1714500"/>
            </p:xfrm>
            <a:graphic>
              <a:graphicData uri="http://schemas.microsoft.com/office/powerpoint/2016/slidezoom">
                <pslz:sldZm>
                  <pslz:sldZmObj sldId="3402" cId="2097328960">
                    <pslz:zmPr id="{EDA1B1B7-F659-BD4D-86E1-4AE07E37B24E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Folien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423D43D-7EBE-D34D-A255-0374E4306F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7347" y="4610943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7337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Data </a:t>
            </a:r>
            <a:r>
              <a:rPr lang="en-GB" dirty="0"/>
              <a:t>Cube</a:t>
            </a:r>
            <a:r>
              <a:rPr lang="en-GB" noProof="0" dirty="0"/>
              <a:t> in CAPRI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99922" y="1825625"/>
            <a:ext cx="6303696" cy="4351338"/>
          </a:xfrm>
        </p:spPr>
        <p:txBody>
          <a:bodyPr>
            <a:normAutofit/>
          </a:bodyPr>
          <a:lstStyle/>
          <a:p>
            <a:r>
              <a:rPr lang="en-GB" dirty="0"/>
              <a:t>Parameter DATA contains the basic data and eases the flow of information across the CAPMOD steps</a:t>
            </a:r>
          </a:p>
          <a:p>
            <a:pPr lvl="1"/>
            <a:r>
              <a:rPr lang="en-GB" sz="2100" dirty="0">
                <a:solidFill>
                  <a:srgbClr val="0000CC"/>
                </a:solidFill>
                <a:latin typeface="Lucida Console" panose="020B0609040504020204" pitchFamily="49" charset="0"/>
                <a:cs typeface="Calibri" panose="020F0502020204030204" pitchFamily="34" charset="0"/>
              </a:rPr>
              <a:t>DATA(RALL,COLS,ROWS,YEARS)</a:t>
            </a:r>
            <a:endParaRPr lang="en-GB" dirty="0">
              <a:solidFill>
                <a:srgbClr val="0000CC"/>
              </a:solidFill>
              <a:latin typeface="Lucida Console" panose="020B0609040504020204" pitchFamily="49" charset="0"/>
              <a:cs typeface="Calibri" panose="020F0502020204030204" pitchFamily="34" charset="0"/>
            </a:endParaRPr>
          </a:p>
          <a:p>
            <a:pPr lvl="1"/>
            <a:r>
              <a:rPr lang="en-GB" dirty="0"/>
              <a:t>Dimensions: regional unit, variable, product, year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576000" y="64533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CAPRI TS19</a:t>
            </a:r>
            <a:endParaRPr lang="en-GB" dirty="0"/>
          </a:p>
        </p:txBody>
      </p:sp>
      <p:sp>
        <p:nvSpPr>
          <p:cNvPr id="5" name="20 Rectángulo"/>
          <p:cNvSpPr/>
          <p:nvPr/>
        </p:nvSpPr>
        <p:spPr>
          <a:xfrm>
            <a:off x="1821912" y="4244055"/>
            <a:ext cx="5066939" cy="18362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27000" tIns="34529" rIns="27000" bIns="34529" numCol="1" anchor="ctr" anchorCtr="0" compatLnSpc="1">
            <a:prstTxWarp prst="textNoShape">
              <a:avLst/>
            </a:prstTxWarp>
          </a:bodyPr>
          <a:lstStyle/>
          <a:p>
            <a:pPr marL="398860" indent="-398860">
              <a:lnSpc>
                <a:spcPct val="110000"/>
              </a:lnSpc>
              <a:spcBef>
                <a:spcPts val="900"/>
              </a:spcBef>
            </a:pPr>
            <a:r>
              <a:rPr lang="en-US" sz="1350" kern="0" dirty="0">
                <a:latin typeface="Segoe UI Emoji" panose="020B0502040204020203" pitchFamily="34" charset="0"/>
                <a:ea typeface="Segoe UI Emoji" panose="020B0502040204020203" pitchFamily="34" charset="0"/>
                <a:cs typeface="Tahoma" pitchFamily="34" charset="0"/>
              </a:rPr>
              <a:t>👉 Dimensions are defined in </a:t>
            </a:r>
            <a:r>
              <a:rPr lang="en-US" sz="1350" dirty="0">
                <a:solidFill>
                  <a:srgbClr val="0000CC"/>
                </a:solidFill>
                <a:latin typeface="Lucida Console" panose="020B0609040504020204" pitchFamily="49" charset="0"/>
                <a:cs typeface="Arial" pitchFamily="34" charset="0"/>
              </a:rPr>
              <a:t>gams\</a:t>
            </a:r>
            <a:r>
              <a:rPr lang="en-US" sz="1350" dirty="0" err="1">
                <a:solidFill>
                  <a:srgbClr val="0000CC"/>
                </a:solidFill>
                <a:latin typeface="Lucida Console" panose="020B0609040504020204" pitchFamily="49" charset="0"/>
                <a:cs typeface="Arial" pitchFamily="34" charset="0"/>
              </a:rPr>
              <a:t>sets.gms</a:t>
            </a:r>
            <a:endParaRPr lang="en-US" sz="1350" dirty="0">
              <a:solidFill>
                <a:srgbClr val="0000CC"/>
              </a:solidFill>
              <a:latin typeface="Lucida Console" panose="020B0609040504020204" pitchFamily="49" charset="0"/>
              <a:cs typeface="Arial" pitchFamily="34" charset="0"/>
            </a:endParaRPr>
          </a:p>
          <a:p>
            <a:pPr marL="398860" indent="-398860">
              <a:lnSpc>
                <a:spcPct val="110000"/>
              </a:lnSpc>
              <a:spcBef>
                <a:spcPts val="900"/>
              </a:spcBef>
            </a:pPr>
            <a:r>
              <a:rPr lang="en-US" sz="1350" kern="0" dirty="0">
                <a:latin typeface="Segoe UI Emoji" panose="020B0502040204020203" pitchFamily="34" charset="0"/>
                <a:ea typeface="Segoe UI Emoji" panose="020B0502040204020203" pitchFamily="34" charset="0"/>
                <a:cs typeface="Tahoma" pitchFamily="34" charset="0"/>
              </a:rPr>
              <a:t>👉 Subsets are used in most cases instead of supersets (i.e. RMS instead of RALL)</a:t>
            </a:r>
            <a:endParaRPr lang="en-US" sz="1350" dirty="0">
              <a:solidFill>
                <a:srgbClr val="0000CC"/>
              </a:solidFill>
              <a:latin typeface="Lucida Console" panose="020B0609040504020204" pitchFamily="49" charset="0"/>
              <a:cs typeface="Arial" pitchFamily="34" charset="0"/>
            </a:endParaRPr>
          </a:p>
        </p:txBody>
      </p:sp>
      <p:sp>
        <p:nvSpPr>
          <p:cNvPr id="6" name="Eckige Klammer links/rechts 5">
            <a:extLst>
              <a:ext uri="{FF2B5EF4-FFF2-40B4-BE49-F238E27FC236}">
                <a16:creationId xmlns:a16="http://schemas.microsoft.com/office/drawing/2014/main" id="{1C47170C-B97D-7547-8E6C-2F07D4786FD6}"/>
              </a:ext>
            </a:extLst>
          </p:cNvPr>
          <p:cNvSpPr/>
          <p:nvPr/>
        </p:nvSpPr>
        <p:spPr>
          <a:xfrm>
            <a:off x="720191" y="1735841"/>
            <a:ext cx="7735986" cy="4441122"/>
          </a:xfrm>
          <a:prstGeom prst="bracketPair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7328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ktangel 173"/>
          <p:cNvSpPr/>
          <p:nvPr/>
        </p:nvSpPr>
        <p:spPr>
          <a:xfrm>
            <a:off x="3492621" y="1430778"/>
            <a:ext cx="2666716" cy="4428493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GB" sz="1500" kern="0" dirty="0">
              <a:solidFill>
                <a:prstClr val="black"/>
              </a:solidFill>
            </a:endParaRPr>
          </a:p>
        </p:txBody>
      </p:sp>
      <p:sp>
        <p:nvSpPr>
          <p:cNvPr id="231" name="Begränsare 6"/>
          <p:cNvSpPr/>
          <p:nvPr/>
        </p:nvSpPr>
        <p:spPr>
          <a:xfrm>
            <a:off x="3691426" y="1646802"/>
            <a:ext cx="685800" cy="226314"/>
          </a:xfrm>
          <a:prstGeom prst="flowChartTerminator">
            <a:avLst/>
          </a:prstGeom>
          <a:gradFill rotWithShape="1">
            <a:gsLst>
              <a:gs pos="0">
                <a:srgbClr val="009900">
                  <a:tint val="50000"/>
                  <a:satMod val="300000"/>
                </a:srgbClr>
              </a:gs>
              <a:gs pos="35000">
                <a:srgbClr val="009900">
                  <a:tint val="37000"/>
                  <a:satMod val="300000"/>
                </a:srgbClr>
              </a:gs>
              <a:gs pos="100000">
                <a:srgbClr val="0099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99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>
              <a:defRPr/>
            </a:pPr>
            <a:r>
              <a:rPr lang="en-GB" sz="1200" kern="0" dirty="0">
                <a:solidFill>
                  <a:prstClr val="black"/>
                </a:solidFill>
              </a:rPr>
              <a:t>Start</a:t>
            </a:r>
          </a:p>
        </p:txBody>
      </p:sp>
      <p:grpSp>
        <p:nvGrpSpPr>
          <p:cNvPr id="232" name="Grupp 28"/>
          <p:cNvGrpSpPr/>
          <p:nvPr/>
        </p:nvGrpSpPr>
        <p:grpSpPr>
          <a:xfrm>
            <a:off x="789256" y="2618910"/>
            <a:ext cx="2810636" cy="1291535"/>
            <a:chOff x="245401" y="2420888"/>
            <a:chExt cx="3454923" cy="1722046"/>
          </a:xfrm>
          <a:solidFill>
            <a:schemeClr val="accent1">
              <a:lumMod val="40000"/>
              <a:lumOff val="60000"/>
            </a:schemeClr>
          </a:solidFill>
          <a:effectLst/>
        </p:grpSpPr>
        <p:sp>
          <p:nvSpPr>
            <p:cNvPr id="233" name="Alternativ process 7"/>
            <p:cNvSpPr/>
            <p:nvPr/>
          </p:nvSpPr>
          <p:spPr>
            <a:xfrm>
              <a:off x="919566" y="2420888"/>
              <a:ext cx="2205556" cy="253358"/>
            </a:xfrm>
            <a:prstGeom prst="flowChartAlternateProcess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 err="1">
                  <a:solidFill>
                    <a:prstClr val="black"/>
                  </a:solidFill>
                </a:rPr>
                <a:t>sets.gms</a:t>
              </a:r>
              <a:endParaRPr lang="en-GB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234" name="Alternativ process 37"/>
            <p:cNvSpPr/>
            <p:nvPr/>
          </p:nvSpPr>
          <p:spPr>
            <a:xfrm>
              <a:off x="919566" y="3514416"/>
              <a:ext cx="2205556" cy="253358"/>
            </a:xfrm>
            <a:prstGeom prst="flowChartAlternateProcess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policy\</a:t>
              </a:r>
              <a:r>
                <a:rPr lang="en-GB" sz="1200" kern="0" dirty="0" err="1">
                  <a:solidFill>
                    <a:prstClr val="black"/>
                  </a:solidFill>
                </a:rPr>
                <a:t>policy_sets.gms</a:t>
              </a:r>
              <a:endParaRPr lang="en-GB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235" name="Alternativ process 38"/>
            <p:cNvSpPr/>
            <p:nvPr/>
          </p:nvSpPr>
          <p:spPr>
            <a:xfrm>
              <a:off x="919566" y="3889576"/>
              <a:ext cx="2205556" cy="253358"/>
            </a:xfrm>
            <a:prstGeom prst="flowChartAlternateProcess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reports\</a:t>
              </a:r>
              <a:r>
                <a:rPr lang="en-GB" sz="1200" kern="0" dirty="0" err="1">
                  <a:solidFill>
                    <a:prstClr val="black"/>
                  </a:solidFill>
                </a:rPr>
                <a:t>rep_sets.gms</a:t>
              </a:r>
              <a:endParaRPr lang="en-GB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236" name="Alternativ process 41"/>
            <p:cNvSpPr/>
            <p:nvPr/>
          </p:nvSpPr>
          <p:spPr>
            <a:xfrm>
              <a:off x="899592" y="3169136"/>
              <a:ext cx="2205556" cy="253358"/>
            </a:xfrm>
            <a:prstGeom prst="flowChartAlternateProcess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arm\</a:t>
              </a:r>
              <a:r>
                <a:rPr lang="en-GB" sz="1200" kern="0" dirty="0" err="1">
                  <a:solidFill>
                    <a:prstClr val="black"/>
                  </a:solidFill>
                </a:rPr>
                <a:t>arm_sets.gms</a:t>
              </a:r>
              <a:endParaRPr lang="en-GB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237" name="Alternativ process 42"/>
            <p:cNvSpPr/>
            <p:nvPr/>
          </p:nvSpPr>
          <p:spPr>
            <a:xfrm>
              <a:off x="245401" y="2750093"/>
              <a:ext cx="2869418" cy="334161"/>
            </a:xfrm>
            <a:prstGeom prst="flowChartAlternateProcess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 err="1">
                  <a:solidFill>
                    <a:prstClr val="black"/>
                  </a:solidFill>
                </a:rPr>
                <a:t>capmod</a:t>
              </a:r>
              <a:r>
                <a:rPr lang="en-GB" sz="1200" kern="0" dirty="0">
                  <a:solidFill>
                    <a:prstClr val="black"/>
                  </a:solidFill>
                </a:rPr>
                <a:t>\</a:t>
              </a:r>
              <a:r>
                <a:rPr lang="en-GB" sz="1200" kern="0" dirty="0" err="1">
                  <a:solidFill>
                    <a:prstClr val="black"/>
                  </a:solidFill>
                </a:rPr>
                <a:t>define_regional_sets.gms</a:t>
              </a:r>
              <a:endParaRPr lang="en-GB" sz="12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238" name="Vinklad  44"/>
            <p:cNvCxnSpPr>
              <a:stCxn id="233" idx="3"/>
            </p:cNvCxnSpPr>
            <p:nvPr/>
          </p:nvCxnSpPr>
          <p:spPr>
            <a:xfrm>
              <a:off x="3125122" y="2547567"/>
              <a:ext cx="212411" cy="540000"/>
            </a:xfrm>
            <a:prstGeom prst="bentConnector2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9" name="Vinklad  46"/>
            <p:cNvCxnSpPr>
              <a:stCxn id="237" idx="3"/>
            </p:cNvCxnSpPr>
            <p:nvPr/>
          </p:nvCxnSpPr>
          <p:spPr>
            <a:xfrm>
              <a:off x="3114819" y="2917174"/>
              <a:ext cx="216178" cy="396000"/>
            </a:xfrm>
            <a:prstGeom prst="bentConnector2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0" name="Vinklad  48"/>
            <p:cNvCxnSpPr/>
            <p:nvPr/>
          </p:nvCxnSpPr>
          <p:spPr>
            <a:xfrm>
              <a:off x="3105147" y="3280707"/>
              <a:ext cx="595177" cy="9245"/>
            </a:xfrm>
            <a:prstGeom prst="straightConnector1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1" name="Vinklad  50"/>
            <p:cNvCxnSpPr>
              <a:stCxn id="234" idx="3"/>
            </p:cNvCxnSpPr>
            <p:nvPr/>
          </p:nvCxnSpPr>
          <p:spPr>
            <a:xfrm flipV="1">
              <a:off x="3125122" y="3169136"/>
              <a:ext cx="205876" cy="471959"/>
            </a:xfrm>
            <a:prstGeom prst="bentConnector2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2" name="Vinklad  52"/>
            <p:cNvCxnSpPr/>
            <p:nvPr/>
          </p:nvCxnSpPr>
          <p:spPr>
            <a:xfrm rot="5400000" flipH="1" flipV="1">
              <a:off x="2684150" y="3358146"/>
              <a:ext cx="1087821" cy="205878"/>
            </a:xfrm>
            <a:prstGeom prst="bentConnector3">
              <a:avLst>
                <a:gd name="adj1" fmla="val 1071"/>
              </a:avLst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43" name="Grupp 27"/>
          <p:cNvGrpSpPr/>
          <p:nvPr/>
        </p:nvGrpSpPr>
        <p:grpSpPr>
          <a:xfrm>
            <a:off x="1431787" y="2320881"/>
            <a:ext cx="2175874" cy="399461"/>
            <a:chOff x="899592" y="1951506"/>
            <a:chExt cx="2674653" cy="532615"/>
          </a:xfrm>
        </p:grpSpPr>
        <p:sp>
          <p:nvSpPr>
            <p:cNvPr id="244" name="Alternativ process 11"/>
            <p:cNvSpPr/>
            <p:nvPr/>
          </p:nvSpPr>
          <p:spPr>
            <a:xfrm>
              <a:off x="899592" y="1951506"/>
              <a:ext cx="2205556" cy="253358"/>
            </a:xfrm>
            <a:prstGeom prst="flowChartAlternate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 err="1">
                  <a:solidFill>
                    <a:prstClr val="black"/>
                  </a:solidFill>
                </a:rPr>
                <a:t>fortran.gms</a:t>
              </a:r>
              <a:endParaRPr lang="en-GB" sz="12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245" name="Vinklad  64"/>
            <p:cNvCxnSpPr>
              <a:stCxn id="244" idx="3"/>
              <a:endCxn id="257" idx="1"/>
            </p:cNvCxnSpPr>
            <p:nvPr/>
          </p:nvCxnSpPr>
          <p:spPr>
            <a:xfrm>
              <a:off x="3105148" y="2078185"/>
              <a:ext cx="469097" cy="405936"/>
            </a:xfrm>
            <a:prstGeom prst="bentConnector3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46" name="Grupp 29"/>
          <p:cNvGrpSpPr/>
          <p:nvPr/>
        </p:nvGrpSpPr>
        <p:grpSpPr>
          <a:xfrm>
            <a:off x="1007605" y="3997061"/>
            <a:ext cx="2600056" cy="204971"/>
            <a:chOff x="378173" y="4186413"/>
            <a:chExt cx="3196071" cy="2732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7" name="Alternativ process 84"/>
            <p:cNvSpPr/>
            <p:nvPr/>
          </p:nvSpPr>
          <p:spPr>
            <a:xfrm>
              <a:off x="378173" y="4221087"/>
              <a:ext cx="2753668" cy="238621"/>
            </a:xfrm>
            <a:prstGeom prst="flowChartAlternateProcess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7000" tIns="27000" rIns="27000" bIns="27000" rtlCol="0" anchor="ctr"/>
            <a:lstStyle/>
            <a:p>
              <a:pPr algn="ctr"/>
              <a:r>
                <a:rPr lang="en-GB" sz="1200" kern="0" dirty="0">
                  <a:solidFill>
                    <a:prstClr val="black"/>
                  </a:solidFill>
                </a:rPr>
                <a:t>%</a:t>
              </a:r>
              <a:r>
                <a:rPr lang="en-GB" sz="1200" kern="0" dirty="0" err="1">
                  <a:solidFill>
                    <a:prstClr val="black"/>
                  </a:solidFill>
                </a:rPr>
                <a:t>resdir</a:t>
              </a:r>
              <a:r>
                <a:rPr lang="en-GB" sz="1200" kern="0" dirty="0">
                  <a:solidFill>
                    <a:prstClr val="black"/>
                  </a:solidFill>
                </a:rPr>
                <a:t>%\</a:t>
              </a:r>
              <a:r>
                <a:rPr lang="en-GB" sz="1200" kern="0" dirty="0" err="1">
                  <a:solidFill>
                    <a:prstClr val="black"/>
                  </a:solidFill>
                </a:rPr>
                <a:t>simini</a:t>
              </a:r>
              <a:r>
                <a:rPr lang="en-GB" sz="1200" kern="0" dirty="0">
                  <a:solidFill>
                    <a:prstClr val="black"/>
                  </a:solidFill>
                </a:rPr>
                <a:t>\</a:t>
              </a:r>
              <a:r>
                <a:rPr lang="en-GB" sz="1200" kern="0" dirty="0" err="1">
                  <a:solidFill>
                    <a:prstClr val="black"/>
                  </a:solidFill>
                </a:rPr>
                <a:t>sim_ini.gdx</a:t>
              </a:r>
              <a:endParaRPr lang="en-GB" sz="12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248" name="Vinklad  86"/>
            <p:cNvCxnSpPr>
              <a:stCxn id="247" idx="3"/>
              <a:endCxn id="263" idx="1"/>
            </p:cNvCxnSpPr>
            <p:nvPr/>
          </p:nvCxnSpPr>
          <p:spPr>
            <a:xfrm flipV="1">
              <a:off x="3131841" y="4186413"/>
              <a:ext cx="442403" cy="153985"/>
            </a:xfrm>
            <a:prstGeom prst="bentConnector3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</p:cxnSp>
      </p:grpSp>
      <p:grpSp>
        <p:nvGrpSpPr>
          <p:cNvPr id="249" name="Grupp 30"/>
          <p:cNvGrpSpPr/>
          <p:nvPr/>
        </p:nvGrpSpPr>
        <p:grpSpPr>
          <a:xfrm>
            <a:off x="791581" y="4328439"/>
            <a:ext cx="2816081" cy="376235"/>
            <a:chOff x="643716" y="4628250"/>
            <a:chExt cx="2930528" cy="488947"/>
          </a:xfrm>
        </p:grpSpPr>
        <p:sp>
          <p:nvSpPr>
            <p:cNvPr id="250" name="Alternativ process 89"/>
            <p:cNvSpPr/>
            <p:nvPr/>
          </p:nvSpPr>
          <p:spPr>
            <a:xfrm>
              <a:off x="643716" y="4628250"/>
              <a:ext cx="2488124" cy="488947"/>
            </a:xfrm>
            <a:prstGeom prst="flowChartAlternate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b="1" kern="0" dirty="0" err="1">
                  <a:solidFill>
                    <a:prstClr val="black"/>
                  </a:solidFill>
                </a:rPr>
                <a:t>pol_input</a:t>
              </a:r>
              <a:r>
                <a:rPr lang="en-GB" sz="1200" b="1" kern="0" dirty="0">
                  <a:solidFill>
                    <a:prstClr val="black"/>
                  </a:solidFill>
                </a:rPr>
                <a:t>\%result_type%.</a:t>
              </a:r>
              <a:r>
                <a:rPr lang="en-GB" sz="1200" b="1" kern="0" dirty="0" err="1">
                  <a:solidFill>
                    <a:prstClr val="black"/>
                  </a:solidFill>
                </a:rPr>
                <a:t>gms</a:t>
              </a:r>
              <a:endParaRPr lang="en-GB" sz="1200" b="1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251" name="Vinklad  91"/>
            <p:cNvCxnSpPr>
              <a:stCxn id="250" idx="3"/>
              <a:endCxn id="266" idx="1"/>
            </p:cNvCxnSpPr>
            <p:nvPr/>
          </p:nvCxnSpPr>
          <p:spPr>
            <a:xfrm>
              <a:off x="3131840" y="4872724"/>
              <a:ext cx="442404" cy="41108"/>
            </a:xfrm>
            <a:prstGeom prst="bentConnector3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52" name="Rektangel 115"/>
          <p:cNvSpPr/>
          <p:nvPr/>
        </p:nvSpPr>
        <p:spPr>
          <a:xfrm>
            <a:off x="5008811" y="1644807"/>
            <a:ext cx="972107" cy="380037"/>
          </a:xfrm>
          <a:prstGeom prst="rect">
            <a:avLst/>
          </a:prstGeom>
          <a:gradFill rotWithShape="1">
            <a:gsLst>
              <a:gs pos="0">
                <a:srgbClr val="009900">
                  <a:tint val="50000"/>
                  <a:satMod val="300000"/>
                </a:srgbClr>
              </a:gs>
              <a:gs pos="35000">
                <a:srgbClr val="009900">
                  <a:tint val="37000"/>
                  <a:satMod val="300000"/>
                </a:srgbClr>
              </a:gs>
              <a:gs pos="100000">
                <a:srgbClr val="0099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99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>
              <a:defRPr/>
            </a:pPr>
            <a:r>
              <a:rPr lang="en-GB" sz="1200" kern="0" dirty="0">
                <a:solidFill>
                  <a:prstClr val="black"/>
                </a:solidFill>
              </a:rPr>
              <a:t>Solve supply</a:t>
            </a:r>
          </a:p>
        </p:txBody>
      </p:sp>
      <p:grpSp>
        <p:nvGrpSpPr>
          <p:cNvPr id="253" name="Grupp 3"/>
          <p:cNvGrpSpPr/>
          <p:nvPr/>
        </p:nvGrpSpPr>
        <p:grpSpPr>
          <a:xfrm>
            <a:off x="3607661" y="1873117"/>
            <a:ext cx="853333" cy="508199"/>
            <a:chOff x="3574245" y="1354488"/>
            <a:chExt cx="1137777" cy="677599"/>
          </a:xfrm>
        </p:grpSpPr>
        <p:sp>
          <p:nvSpPr>
            <p:cNvPr id="254" name="Rektangel 23"/>
            <p:cNvSpPr/>
            <p:nvPr/>
          </p:nvSpPr>
          <p:spPr>
            <a:xfrm>
              <a:off x="3574245" y="1525371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Global settings</a:t>
              </a:r>
            </a:p>
          </p:txBody>
        </p:sp>
        <p:cxnSp>
          <p:nvCxnSpPr>
            <p:cNvPr id="255" name="Rak pil 123"/>
            <p:cNvCxnSpPr>
              <a:stCxn id="231" idx="2"/>
              <a:endCxn id="254" idx="0"/>
            </p:cNvCxnSpPr>
            <p:nvPr/>
          </p:nvCxnSpPr>
          <p:spPr>
            <a:xfrm>
              <a:off x="4071125" y="1354488"/>
              <a:ext cx="72009" cy="170883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56" name="Grupp 8"/>
          <p:cNvGrpSpPr/>
          <p:nvPr/>
        </p:nvGrpSpPr>
        <p:grpSpPr>
          <a:xfrm>
            <a:off x="3607661" y="2381315"/>
            <a:ext cx="853333" cy="529044"/>
            <a:chOff x="3574245" y="2032087"/>
            <a:chExt cx="1137777" cy="705392"/>
          </a:xfrm>
        </p:grpSpPr>
        <p:sp>
          <p:nvSpPr>
            <p:cNvPr id="257" name="Rektangel 16"/>
            <p:cNvSpPr/>
            <p:nvPr/>
          </p:nvSpPr>
          <p:spPr>
            <a:xfrm>
              <a:off x="3574245" y="2230763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Read steering file</a:t>
              </a:r>
            </a:p>
          </p:txBody>
        </p:sp>
        <p:cxnSp>
          <p:nvCxnSpPr>
            <p:cNvPr id="258" name="Rak pil 125"/>
            <p:cNvCxnSpPr>
              <a:stCxn id="254" idx="2"/>
              <a:endCxn id="257" idx="0"/>
            </p:cNvCxnSpPr>
            <p:nvPr/>
          </p:nvCxnSpPr>
          <p:spPr>
            <a:xfrm>
              <a:off x="4071126" y="2032087"/>
              <a:ext cx="72008" cy="19867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59" name="Grupp 9"/>
          <p:cNvGrpSpPr/>
          <p:nvPr/>
        </p:nvGrpSpPr>
        <p:grpSpPr>
          <a:xfrm>
            <a:off x="3607661" y="2910361"/>
            <a:ext cx="853333" cy="584954"/>
            <a:chOff x="3574245" y="2737479"/>
            <a:chExt cx="1137777" cy="779939"/>
          </a:xfrm>
        </p:grpSpPr>
        <p:sp>
          <p:nvSpPr>
            <p:cNvPr id="260" name="Rektangel 17"/>
            <p:cNvSpPr/>
            <p:nvPr/>
          </p:nvSpPr>
          <p:spPr>
            <a:xfrm>
              <a:off x="3574245" y="3010702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Define sets</a:t>
              </a:r>
            </a:p>
          </p:txBody>
        </p:sp>
        <p:cxnSp>
          <p:nvCxnSpPr>
            <p:cNvPr id="261" name="Rak pil 127"/>
            <p:cNvCxnSpPr>
              <a:stCxn id="257" idx="2"/>
              <a:endCxn id="260" idx="0"/>
            </p:cNvCxnSpPr>
            <p:nvPr/>
          </p:nvCxnSpPr>
          <p:spPr>
            <a:xfrm>
              <a:off x="4071126" y="2737479"/>
              <a:ext cx="72008" cy="273223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62" name="Grupp 10"/>
          <p:cNvGrpSpPr/>
          <p:nvPr/>
        </p:nvGrpSpPr>
        <p:grpSpPr>
          <a:xfrm>
            <a:off x="3607661" y="3495313"/>
            <a:ext cx="853333" cy="691766"/>
            <a:chOff x="3574245" y="3517418"/>
            <a:chExt cx="1137777" cy="922354"/>
          </a:xfrm>
        </p:grpSpPr>
        <p:sp>
          <p:nvSpPr>
            <p:cNvPr id="263" name="Rektangel 58"/>
            <p:cNvSpPr/>
            <p:nvPr/>
          </p:nvSpPr>
          <p:spPr>
            <a:xfrm>
              <a:off x="3574245" y="3933056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Read data</a:t>
              </a:r>
            </a:p>
          </p:txBody>
        </p:sp>
        <p:cxnSp>
          <p:nvCxnSpPr>
            <p:cNvPr id="264" name="Rak pil 129"/>
            <p:cNvCxnSpPr>
              <a:stCxn id="260" idx="2"/>
              <a:endCxn id="263" idx="0"/>
            </p:cNvCxnSpPr>
            <p:nvPr/>
          </p:nvCxnSpPr>
          <p:spPr>
            <a:xfrm>
              <a:off x="4071126" y="3517418"/>
              <a:ext cx="72008" cy="41563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65" name="Grupp 12"/>
          <p:cNvGrpSpPr/>
          <p:nvPr/>
        </p:nvGrpSpPr>
        <p:grpSpPr>
          <a:xfrm>
            <a:off x="3607661" y="4187079"/>
            <a:ext cx="853333" cy="545564"/>
            <a:chOff x="3574245" y="4439772"/>
            <a:chExt cx="1137777" cy="727418"/>
          </a:xfrm>
        </p:grpSpPr>
        <p:sp>
          <p:nvSpPr>
            <p:cNvPr id="266" name="Rektangel 59"/>
            <p:cNvSpPr/>
            <p:nvPr/>
          </p:nvSpPr>
          <p:spPr>
            <a:xfrm>
              <a:off x="3574245" y="4660474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Read policy</a:t>
              </a:r>
            </a:p>
          </p:txBody>
        </p:sp>
        <p:cxnSp>
          <p:nvCxnSpPr>
            <p:cNvPr id="267" name="Rak pil 131"/>
            <p:cNvCxnSpPr>
              <a:stCxn id="263" idx="2"/>
              <a:endCxn id="266" idx="0"/>
            </p:cNvCxnSpPr>
            <p:nvPr/>
          </p:nvCxnSpPr>
          <p:spPr>
            <a:xfrm>
              <a:off x="4071126" y="4439772"/>
              <a:ext cx="72008" cy="220702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68" name="Grupp 13"/>
          <p:cNvGrpSpPr/>
          <p:nvPr/>
        </p:nvGrpSpPr>
        <p:grpSpPr>
          <a:xfrm>
            <a:off x="3607661" y="4732642"/>
            <a:ext cx="853333" cy="532562"/>
            <a:chOff x="3574245" y="5167190"/>
            <a:chExt cx="1137777" cy="710082"/>
          </a:xfrm>
        </p:grpSpPr>
        <p:sp>
          <p:nvSpPr>
            <p:cNvPr id="269" name="Rektangel 94"/>
            <p:cNvSpPr/>
            <p:nvPr/>
          </p:nvSpPr>
          <p:spPr>
            <a:xfrm>
              <a:off x="3574245" y="5370556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Declare models</a:t>
              </a:r>
            </a:p>
          </p:txBody>
        </p:sp>
        <p:cxnSp>
          <p:nvCxnSpPr>
            <p:cNvPr id="270" name="Rak pil 133"/>
            <p:cNvCxnSpPr>
              <a:stCxn id="266" idx="2"/>
              <a:endCxn id="269" idx="0"/>
            </p:cNvCxnSpPr>
            <p:nvPr/>
          </p:nvCxnSpPr>
          <p:spPr>
            <a:xfrm>
              <a:off x="4071126" y="5167190"/>
              <a:ext cx="72008" cy="20336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72" name="Alternativ process 95"/>
          <p:cNvSpPr/>
          <p:nvPr/>
        </p:nvSpPr>
        <p:spPr>
          <a:xfrm>
            <a:off x="1223628" y="4833156"/>
            <a:ext cx="2028703" cy="239808"/>
          </a:xfrm>
          <a:prstGeom prst="flowChartAlternateProcess">
            <a:avLst/>
          </a:prstGeom>
          <a:solidFill>
            <a:srgbClr val="FF0000"/>
          </a:solidFill>
          <a:ln w="25400" cap="flat" cmpd="sng" algn="ctr">
            <a:solidFill>
              <a:srgbClr val="385D8A"/>
            </a:solidFill>
            <a:prstDash val="solid"/>
          </a:ln>
          <a:effectLst/>
        </p:spPr>
        <p:txBody>
          <a:bodyPr lIns="27000" tIns="27000" rIns="27000" bIns="27000" rtlCol="0" anchor="ctr"/>
          <a:lstStyle/>
          <a:p>
            <a:pPr algn="ctr" defTabSz="685800">
              <a:defRPr/>
            </a:pPr>
            <a:r>
              <a:rPr lang="en-GB" sz="1200" kern="0" dirty="0">
                <a:solidFill>
                  <a:prstClr val="black"/>
                </a:solidFill>
                <a:hlinkClick r:id="rId3" action="ppaction://hlinksldjump"/>
              </a:rPr>
              <a:t>supply\supply_model.gms</a:t>
            </a:r>
            <a:endParaRPr lang="en-GB" sz="1200" kern="0" dirty="0">
              <a:solidFill>
                <a:prstClr val="black"/>
              </a:solidFill>
            </a:endParaRPr>
          </a:p>
        </p:txBody>
      </p:sp>
      <p:sp>
        <p:nvSpPr>
          <p:cNvPr id="273" name="Alternativ process 114"/>
          <p:cNvSpPr/>
          <p:nvPr/>
        </p:nvSpPr>
        <p:spPr>
          <a:xfrm>
            <a:off x="1223628" y="5153945"/>
            <a:ext cx="2028703" cy="22577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385D8A"/>
            </a:solidFill>
            <a:prstDash val="solid"/>
          </a:ln>
          <a:effectLst/>
        </p:spPr>
        <p:txBody>
          <a:bodyPr lIns="27000" tIns="27000" rIns="27000" bIns="27000" rtlCol="0" anchor="ctr"/>
          <a:lstStyle/>
          <a:p>
            <a:pPr algn="ctr" defTabSz="685800">
              <a:defRPr/>
            </a:pPr>
            <a:r>
              <a:rPr lang="en-GB" sz="1200" kern="0" dirty="0">
                <a:solidFill>
                  <a:prstClr val="black"/>
                </a:solidFill>
              </a:rPr>
              <a:t>arm\</a:t>
            </a:r>
            <a:r>
              <a:rPr lang="en-GB" sz="1200" kern="0" dirty="0" err="1">
                <a:solidFill>
                  <a:prstClr val="black"/>
                </a:solidFill>
              </a:rPr>
              <a:t>market_model.gms</a:t>
            </a:r>
            <a:endParaRPr lang="en-GB" sz="1200" kern="0" dirty="0">
              <a:solidFill>
                <a:prstClr val="black"/>
              </a:solidFill>
            </a:endParaRPr>
          </a:p>
        </p:txBody>
      </p:sp>
      <p:cxnSp>
        <p:nvCxnSpPr>
          <p:cNvPr id="274" name="Vinklad  135"/>
          <p:cNvCxnSpPr>
            <a:stCxn id="272" idx="3"/>
            <a:endCxn id="269" idx="1"/>
          </p:cNvCxnSpPr>
          <p:nvPr/>
        </p:nvCxnSpPr>
        <p:spPr>
          <a:xfrm>
            <a:off x="3252331" y="4953060"/>
            <a:ext cx="355330" cy="122126"/>
          </a:xfrm>
          <a:prstGeom prst="bentConnector3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5" name="Vinklad  137"/>
          <p:cNvCxnSpPr>
            <a:stCxn id="273" idx="3"/>
            <a:endCxn id="269" idx="1"/>
          </p:cNvCxnSpPr>
          <p:nvPr/>
        </p:nvCxnSpPr>
        <p:spPr>
          <a:xfrm flipV="1">
            <a:off x="3252331" y="5075186"/>
            <a:ext cx="355330" cy="191646"/>
          </a:xfrm>
          <a:prstGeom prst="bentConnector3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6" name="Vinklad  139"/>
          <p:cNvCxnSpPr>
            <a:stCxn id="311" idx="3"/>
            <a:endCxn id="252" idx="1"/>
          </p:cNvCxnSpPr>
          <p:nvPr/>
        </p:nvCxnSpPr>
        <p:spPr>
          <a:xfrm flipV="1">
            <a:off x="4460994" y="1834826"/>
            <a:ext cx="547817" cy="3782415"/>
          </a:xfrm>
          <a:prstGeom prst="bentConnector3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77" name="Grupp 18"/>
          <p:cNvGrpSpPr/>
          <p:nvPr/>
        </p:nvGrpSpPr>
        <p:grpSpPr>
          <a:xfrm>
            <a:off x="5004049" y="2564904"/>
            <a:ext cx="972107" cy="596061"/>
            <a:chOff x="5364089" y="2276872"/>
            <a:chExt cx="1137777" cy="794748"/>
          </a:xfrm>
        </p:grpSpPr>
        <p:sp>
          <p:nvSpPr>
            <p:cNvPr id="278" name="Rektangel 118"/>
            <p:cNvSpPr/>
            <p:nvPr/>
          </p:nvSpPr>
          <p:spPr>
            <a:xfrm>
              <a:off x="5364089" y="2484121"/>
              <a:ext cx="1137777" cy="587499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calibrate market supply</a:t>
              </a:r>
            </a:p>
          </p:txBody>
        </p:sp>
        <p:cxnSp>
          <p:nvCxnSpPr>
            <p:cNvPr id="279" name="Rak pil 141"/>
            <p:cNvCxnSpPr>
              <a:stCxn id="281" idx="2"/>
              <a:endCxn id="278" idx="0"/>
            </p:cNvCxnSpPr>
            <p:nvPr/>
          </p:nvCxnSpPr>
          <p:spPr>
            <a:xfrm>
              <a:off x="5932978" y="2276872"/>
              <a:ext cx="0" cy="207249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80" name="Grupp 15"/>
          <p:cNvGrpSpPr/>
          <p:nvPr/>
        </p:nvGrpSpPr>
        <p:grpSpPr>
          <a:xfrm>
            <a:off x="5004049" y="2024844"/>
            <a:ext cx="972107" cy="540060"/>
            <a:chOff x="5364089" y="1556792"/>
            <a:chExt cx="1137777" cy="720080"/>
          </a:xfrm>
        </p:grpSpPr>
        <p:sp>
          <p:nvSpPr>
            <p:cNvPr id="281" name="Rektangel 87"/>
            <p:cNvSpPr/>
            <p:nvPr/>
          </p:nvSpPr>
          <p:spPr>
            <a:xfrm>
              <a:off x="5364089" y="1770156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Apply policy</a:t>
              </a:r>
            </a:p>
          </p:txBody>
        </p:sp>
        <p:cxnSp>
          <p:nvCxnSpPr>
            <p:cNvPr id="282" name="Rak pil 143"/>
            <p:cNvCxnSpPr>
              <a:stCxn id="252" idx="2"/>
              <a:endCxn id="281" idx="0"/>
            </p:cNvCxnSpPr>
            <p:nvPr/>
          </p:nvCxnSpPr>
          <p:spPr>
            <a:xfrm>
              <a:off x="5875341" y="1556792"/>
              <a:ext cx="57637" cy="21336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83" name="Grupp 19"/>
          <p:cNvGrpSpPr/>
          <p:nvPr/>
        </p:nvGrpSpPr>
        <p:grpSpPr>
          <a:xfrm>
            <a:off x="5004049" y="3160965"/>
            <a:ext cx="972107" cy="540060"/>
            <a:chOff x="5364089" y="3071620"/>
            <a:chExt cx="1137777" cy="720080"/>
          </a:xfrm>
        </p:grpSpPr>
        <p:sp>
          <p:nvSpPr>
            <p:cNvPr id="284" name="Rektangel 116"/>
            <p:cNvSpPr/>
            <p:nvPr/>
          </p:nvSpPr>
          <p:spPr>
            <a:xfrm>
              <a:off x="5364089" y="3284984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Solve market</a:t>
              </a:r>
            </a:p>
          </p:txBody>
        </p:sp>
        <p:cxnSp>
          <p:nvCxnSpPr>
            <p:cNvPr id="285" name="Rak pil 145"/>
            <p:cNvCxnSpPr>
              <a:stCxn id="278" idx="2"/>
              <a:endCxn id="284" idx="0"/>
            </p:cNvCxnSpPr>
            <p:nvPr/>
          </p:nvCxnSpPr>
          <p:spPr>
            <a:xfrm>
              <a:off x="5869768" y="3071620"/>
              <a:ext cx="63210" cy="21336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86" name="Grupp 20"/>
          <p:cNvGrpSpPr/>
          <p:nvPr/>
        </p:nvGrpSpPr>
        <p:grpSpPr>
          <a:xfrm>
            <a:off x="5004049" y="3701025"/>
            <a:ext cx="972107" cy="541155"/>
            <a:chOff x="5364089" y="3791699"/>
            <a:chExt cx="1137777" cy="721540"/>
          </a:xfrm>
        </p:grpSpPr>
        <p:sp>
          <p:nvSpPr>
            <p:cNvPr id="287" name="Rektangel 117"/>
            <p:cNvSpPr/>
            <p:nvPr/>
          </p:nvSpPr>
          <p:spPr>
            <a:xfrm>
              <a:off x="5364089" y="4006523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Evaluate this step</a:t>
              </a:r>
            </a:p>
          </p:txBody>
        </p:sp>
        <p:cxnSp>
          <p:nvCxnSpPr>
            <p:cNvPr id="288" name="Rak pil 147"/>
            <p:cNvCxnSpPr>
              <a:stCxn id="284" idx="2"/>
              <a:endCxn id="287" idx="0"/>
            </p:cNvCxnSpPr>
            <p:nvPr/>
          </p:nvCxnSpPr>
          <p:spPr>
            <a:xfrm>
              <a:off x="5869768" y="3791699"/>
              <a:ext cx="63210" cy="21482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89" name="Grupp 21"/>
          <p:cNvGrpSpPr/>
          <p:nvPr/>
        </p:nvGrpSpPr>
        <p:grpSpPr>
          <a:xfrm>
            <a:off x="5087814" y="4242181"/>
            <a:ext cx="685800" cy="403991"/>
            <a:chOff x="5475777" y="4513239"/>
            <a:chExt cx="914400" cy="538655"/>
          </a:xfrm>
        </p:grpSpPr>
        <p:sp>
          <p:nvSpPr>
            <p:cNvPr id="290" name="Beslut 119"/>
            <p:cNvSpPr/>
            <p:nvPr/>
          </p:nvSpPr>
          <p:spPr>
            <a:xfrm>
              <a:off x="5475777" y="4751920"/>
              <a:ext cx="914400" cy="299974"/>
            </a:xfrm>
            <a:prstGeom prst="flowChartDecision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OK</a:t>
              </a:r>
            </a:p>
          </p:txBody>
        </p:sp>
        <p:cxnSp>
          <p:nvCxnSpPr>
            <p:cNvPr id="291" name="Rak pil 149"/>
            <p:cNvCxnSpPr>
              <a:stCxn id="287" idx="2"/>
              <a:endCxn id="290" idx="0"/>
            </p:cNvCxnSpPr>
            <p:nvPr/>
          </p:nvCxnSpPr>
          <p:spPr>
            <a:xfrm flipH="1">
              <a:off x="5932977" y="4513239"/>
              <a:ext cx="7177" cy="238681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92" name="Grupp 33"/>
          <p:cNvGrpSpPr/>
          <p:nvPr/>
        </p:nvGrpSpPr>
        <p:grpSpPr>
          <a:xfrm>
            <a:off x="5980917" y="1726813"/>
            <a:ext cx="2154667" cy="216257"/>
            <a:chOff x="6581465" y="1159418"/>
            <a:chExt cx="2455031" cy="253358"/>
          </a:xfrm>
          <a:solidFill>
            <a:srgbClr val="FF0000"/>
          </a:solidFill>
        </p:grpSpPr>
        <p:sp>
          <p:nvSpPr>
            <p:cNvPr id="293" name="Alternativ process 157">
              <a:hlinkClick r:id="" action="ppaction://hlinkshowjump?jump=nextslide"/>
            </p:cNvPr>
            <p:cNvSpPr/>
            <p:nvPr/>
          </p:nvSpPr>
          <p:spPr>
            <a:xfrm>
              <a:off x="6830940" y="1159418"/>
              <a:ext cx="2205556" cy="253358"/>
            </a:xfrm>
            <a:prstGeom prst="flowChartAlternateProcess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  <a:hlinkClick r:id="rId4" action="ppaction://hlinksldjump"/>
                </a:rPr>
                <a:t>supply\</a:t>
              </a:r>
              <a:r>
                <a:rPr lang="en-GB" sz="1200" kern="0" dirty="0" err="1">
                  <a:solidFill>
                    <a:prstClr val="black"/>
                  </a:solidFill>
                  <a:hlinkClick r:id="rId4" action="ppaction://hlinksldjump"/>
                </a:rPr>
                <a:t>simu_supply.gms</a:t>
              </a:r>
              <a:endParaRPr lang="en-GB" sz="12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294" name="Vinklad  163"/>
            <p:cNvCxnSpPr>
              <a:cxnSpLocks/>
              <a:stCxn id="293" idx="1"/>
              <a:endCxn id="252" idx="3"/>
            </p:cNvCxnSpPr>
            <p:nvPr/>
          </p:nvCxnSpPr>
          <p:spPr>
            <a:xfrm rot="10800000">
              <a:off x="6581465" y="1285962"/>
              <a:ext cx="249474" cy="136"/>
            </a:xfrm>
            <a:prstGeom prst="bentConnector3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96" name="Alternativ process 160"/>
          <p:cNvSpPr/>
          <p:nvPr/>
        </p:nvSpPr>
        <p:spPr>
          <a:xfrm>
            <a:off x="6296998" y="3208201"/>
            <a:ext cx="1935763" cy="40177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27000" tIns="27000" rIns="27000" bIns="27000" rtlCol="0" anchor="ctr"/>
          <a:lstStyle/>
          <a:p>
            <a:pPr algn="ctr" defTabSz="685800">
              <a:defRPr/>
            </a:pPr>
            <a:r>
              <a:rPr lang="en-GB" sz="1200" kern="0" dirty="0">
                <a:solidFill>
                  <a:prstClr val="black"/>
                </a:solidFill>
              </a:rPr>
              <a:t>supply\</a:t>
            </a:r>
            <a:r>
              <a:rPr lang="en-GB" sz="1200" kern="0" dirty="0" err="1">
                <a:solidFill>
                  <a:prstClr val="black"/>
                </a:solidFill>
              </a:rPr>
              <a:t>simu_market.gms</a:t>
            </a:r>
            <a:endParaRPr lang="en-GB" sz="1200" kern="0" dirty="0">
              <a:solidFill>
                <a:prstClr val="black"/>
              </a:solidFill>
            </a:endParaRPr>
          </a:p>
        </p:txBody>
      </p:sp>
      <p:cxnSp>
        <p:nvCxnSpPr>
          <p:cNvPr id="297" name="Vinklad  165"/>
          <p:cNvCxnSpPr>
            <a:stCxn id="296" idx="1"/>
            <a:endCxn id="284" idx="3"/>
          </p:cNvCxnSpPr>
          <p:nvPr/>
        </p:nvCxnSpPr>
        <p:spPr>
          <a:xfrm rot="10800000" flipV="1">
            <a:off x="5976156" y="3409088"/>
            <a:ext cx="320842" cy="101918"/>
          </a:xfrm>
          <a:prstGeom prst="bentConnector3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98" name="Grupp 36"/>
          <p:cNvGrpSpPr/>
          <p:nvPr/>
        </p:nvGrpSpPr>
        <p:grpSpPr>
          <a:xfrm>
            <a:off x="5857381" y="4335499"/>
            <a:ext cx="2237101" cy="631674"/>
            <a:chOff x="6537078" y="4641570"/>
            <a:chExt cx="2646816" cy="71814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9" name="Alternativ process 161"/>
            <p:cNvSpPr/>
            <p:nvPr/>
          </p:nvSpPr>
          <p:spPr>
            <a:xfrm>
              <a:off x="6978338" y="4641570"/>
              <a:ext cx="2205556" cy="377813"/>
            </a:xfrm>
            <a:prstGeom prst="flowChartAlternateProcess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 err="1">
                  <a:solidFill>
                    <a:prstClr val="black"/>
                  </a:solidFill>
                </a:rPr>
                <a:t>capmod</a:t>
              </a:r>
              <a:r>
                <a:rPr lang="en-GB" sz="1200" kern="0" dirty="0">
                  <a:solidFill>
                    <a:prstClr val="black"/>
                  </a:solidFill>
                </a:rPr>
                <a:t>\</a:t>
              </a:r>
              <a:r>
                <a:rPr lang="en-GB" sz="1200" kern="0" dirty="0" err="1">
                  <a:solidFill>
                    <a:prstClr val="black"/>
                  </a:solidFill>
                </a:rPr>
                <a:t>reports.gms</a:t>
              </a:r>
              <a:endParaRPr lang="en-GB" sz="12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300" name="Vinklad  167"/>
            <p:cNvCxnSpPr>
              <a:stCxn id="299" idx="1"/>
              <a:endCxn id="317" idx="3"/>
            </p:cNvCxnSpPr>
            <p:nvPr/>
          </p:nvCxnSpPr>
          <p:spPr>
            <a:xfrm rot="10800000" flipV="1">
              <a:off x="6537078" y="4830476"/>
              <a:ext cx="441261" cy="529237"/>
            </a:xfrm>
            <a:prstGeom prst="bentConnector3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01" name="Grupp 25"/>
          <p:cNvGrpSpPr/>
          <p:nvPr/>
        </p:nvGrpSpPr>
        <p:grpSpPr>
          <a:xfrm>
            <a:off x="5430715" y="5131107"/>
            <a:ext cx="2485181" cy="728163"/>
            <a:chOff x="5932977" y="5698476"/>
            <a:chExt cx="3072843" cy="970884"/>
          </a:xfrm>
        </p:grpSpPr>
        <p:sp>
          <p:nvSpPr>
            <p:cNvPr id="302" name="Magnetskiva 159"/>
            <p:cNvSpPr/>
            <p:nvPr/>
          </p:nvSpPr>
          <p:spPr>
            <a:xfrm>
              <a:off x="7292965" y="5698476"/>
              <a:ext cx="1712855" cy="970884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%</a:t>
              </a:r>
              <a:r>
                <a:rPr lang="en-GB" sz="1200" kern="0" dirty="0" err="1">
                  <a:solidFill>
                    <a:prstClr val="black"/>
                  </a:solidFill>
                </a:rPr>
                <a:t>resdir</a:t>
              </a:r>
              <a:r>
                <a:rPr lang="en-GB" sz="1200" kern="0" dirty="0">
                  <a:solidFill>
                    <a:prstClr val="black"/>
                  </a:solidFill>
                </a:rPr>
                <a:t>%\</a:t>
              </a:r>
              <a:r>
                <a:rPr lang="en-GB" sz="1200" kern="0" dirty="0" err="1">
                  <a:solidFill>
                    <a:prstClr val="black"/>
                  </a:solidFill>
                </a:rPr>
                <a:t>capmod</a:t>
              </a:r>
              <a:r>
                <a:rPr lang="en-GB" sz="1200" kern="0" dirty="0">
                  <a:solidFill>
                    <a:prstClr val="black"/>
                  </a:solidFill>
                </a:rPr>
                <a:t>\</a:t>
              </a:r>
              <a:br>
                <a:rPr lang="en-GB" sz="1200" kern="0" dirty="0">
                  <a:solidFill>
                    <a:prstClr val="black"/>
                  </a:solidFill>
                </a:rPr>
              </a:br>
              <a:r>
                <a:rPr lang="en-GB" sz="1200" kern="0" dirty="0" err="1">
                  <a:solidFill>
                    <a:prstClr val="black"/>
                  </a:solidFill>
                </a:rPr>
                <a:t>res_r_yyyyn.gdx</a:t>
              </a:r>
              <a:endParaRPr lang="en-GB" sz="12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303" name="Vinklad  169"/>
            <p:cNvCxnSpPr>
              <a:stCxn id="317" idx="2"/>
              <a:endCxn id="302" idx="1"/>
            </p:cNvCxnSpPr>
            <p:nvPr/>
          </p:nvCxnSpPr>
          <p:spPr>
            <a:xfrm rot="5400000" flipH="1" flipV="1">
              <a:off x="7023794" y="4607659"/>
              <a:ext cx="34781" cy="2216415"/>
            </a:xfrm>
            <a:prstGeom prst="bentConnector5">
              <a:avLst>
                <a:gd name="adj1" fmla="val -657255"/>
                <a:gd name="adj2" fmla="val 42581"/>
                <a:gd name="adj3" fmla="val 757255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04" name="Grupp 26"/>
          <p:cNvGrpSpPr/>
          <p:nvPr/>
        </p:nvGrpSpPr>
        <p:grpSpPr>
          <a:xfrm>
            <a:off x="5087814" y="5157193"/>
            <a:ext cx="685800" cy="573206"/>
            <a:chOff x="5475777" y="5733256"/>
            <a:chExt cx="914400" cy="764274"/>
          </a:xfrm>
        </p:grpSpPr>
        <p:sp>
          <p:nvSpPr>
            <p:cNvPr id="305" name="Begränsare 158"/>
            <p:cNvSpPr/>
            <p:nvPr/>
          </p:nvSpPr>
          <p:spPr>
            <a:xfrm>
              <a:off x="5475777" y="6195778"/>
              <a:ext cx="914400" cy="301752"/>
            </a:xfrm>
            <a:prstGeom prst="flowChartTerminator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End</a:t>
              </a:r>
            </a:p>
          </p:txBody>
        </p:sp>
        <p:cxnSp>
          <p:nvCxnSpPr>
            <p:cNvPr id="306" name="Vinklad  172"/>
            <p:cNvCxnSpPr>
              <a:stCxn id="317" idx="2"/>
              <a:endCxn id="305" idx="0"/>
            </p:cNvCxnSpPr>
            <p:nvPr/>
          </p:nvCxnSpPr>
          <p:spPr>
            <a:xfrm rot="5400000">
              <a:off x="5701717" y="5964516"/>
              <a:ext cx="462522" cy="2"/>
            </a:xfrm>
            <a:prstGeom prst="bentConnector3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07" name="Grupp 32"/>
          <p:cNvGrpSpPr/>
          <p:nvPr/>
        </p:nvGrpSpPr>
        <p:grpSpPr>
          <a:xfrm>
            <a:off x="1115616" y="5520235"/>
            <a:ext cx="2492045" cy="285029"/>
            <a:chOff x="806314" y="6217964"/>
            <a:chExt cx="2767932" cy="286531"/>
          </a:xfrm>
        </p:grpSpPr>
        <p:sp>
          <p:nvSpPr>
            <p:cNvPr id="308" name="Alternativ process 179"/>
            <p:cNvSpPr/>
            <p:nvPr/>
          </p:nvSpPr>
          <p:spPr>
            <a:xfrm>
              <a:off x="806314" y="6217964"/>
              <a:ext cx="2349190" cy="286531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policy\</a:t>
              </a:r>
              <a:r>
                <a:rPr lang="en-GB" sz="1200" kern="0" dirty="0" err="1">
                  <a:solidFill>
                    <a:prstClr val="black"/>
                  </a:solidFill>
                </a:rPr>
                <a:t>calculate_premiums.gms</a:t>
              </a:r>
              <a:endParaRPr lang="en-GB" sz="105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309" name="Vinklad  181"/>
            <p:cNvCxnSpPr>
              <a:stCxn id="308" idx="3"/>
              <a:endCxn id="311" idx="1"/>
            </p:cNvCxnSpPr>
            <p:nvPr/>
          </p:nvCxnSpPr>
          <p:spPr>
            <a:xfrm flipV="1">
              <a:off x="3155504" y="6315480"/>
              <a:ext cx="418742" cy="45749"/>
            </a:xfrm>
            <a:prstGeom prst="bentConnector3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10" name="Grupp 14"/>
          <p:cNvGrpSpPr/>
          <p:nvPr/>
        </p:nvGrpSpPr>
        <p:grpSpPr>
          <a:xfrm>
            <a:off x="3607661" y="5265204"/>
            <a:ext cx="853333" cy="542055"/>
            <a:chOff x="3574245" y="5877272"/>
            <a:chExt cx="1137777" cy="722740"/>
          </a:xfrm>
        </p:grpSpPr>
        <p:sp>
          <p:nvSpPr>
            <p:cNvPr id="311" name="Rektangel 177"/>
            <p:cNvSpPr/>
            <p:nvPr/>
          </p:nvSpPr>
          <p:spPr>
            <a:xfrm>
              <a:off x="3574245" y="6093296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Apply policy</a:t>
              </a:r>
            </a:p>
          </p:txBody>
        </p:sp>
        <p:cxnSp>
          <p:nvCxnSpPr>
            <p:cNvPr id="312" name="Rak pil 188"/>
            <p:cNvCxnSpPr>
              <a:stCxn id="269" idx="2"/>
              <a:endCxn id="311" idx="0"/>
            </p:cNvCxnSpPr>
            <p:nvPr/>
          </p:nvCxnSpPr>
          <p:spPr>
            <a:xfrm>
              <a:off x="4071126" y="5877272"/>
              <a:ext cx="72008" cy="21602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13" name="Grupp 24"/>
          <p:cNvGrpSpPr/>
          <p:nvPr/>
        </p:nvGrpSpPr>
        <p:grpSpPr>
          <a:xfrm>
            <a:off x="4812267" y="1834826"/>
            <a:ext cx="325730" cy="2774468"/>
            <a:chOff x="5172369" y="1303433"/>
            <a:chExt cx="434307" cy="3699291"/>
          </a:xfrm>
        </p:grpSpPr>
        <p:cxnSp>
          <p:nvCxnSpPr>
            <p:cNvPr id="314" name="Vinklad  151"/>
            <p:cNvCxnSpPr>
              <a:stCxn id="290" idx="1"/>
              <a:endCxn id="252" idx="1"/>
            </p:cNvCxnSpPr>
            <p:nvPr/>
          </p:nvCxnSpPr>
          <p:spPr>
            <a:xfrm rot="10800000">
              <a:off x="5466751" y="1303433"/>
              <a:ext cx="105338" cy="3598474"/>
            </a:xfrm>
            <a:prstGeom prst="bentConnector3">
              <a:avLst>
                <a:gd name="adj1" fmla="val 317016"/>
              </a:avLst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15" name="textruta 199"/>
            <p:cNvSpPr txBox="1"/>
            <p:nvPr/>
          </p:nvSpPr>
          <p:spPr>
            <a:xfrm>
              <a:off x="5172369" y="4664169"/>
              <a:ext cx="43430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GB" sz="1050" kern="0" dirty="0">
                  <a:solidFill>
                    <a:prstClr val="black"/>
                  </a:solidFill>
                </a:rPr>
                <a:t>no</a:t>
              </a:r>
            </a:p>
          </p:txBody>
        </p:sp>
      </p:grpSp>
      <p:grpSp>
        <p:nvGrpSpPr>
          <p:cNvPr id="316" name="Grupp 22"/>
          <p:cNvGrpSpPr/>
          <p:nvPr/>
        </p:nvGrpSpPr>
        <p:grpSpPr>
          <a:xfrm>
            <a:off x="5004049" y="4574324"/>
            <a:ext cx="853333" cy="582869"/>
            <a:chOff x="5364089" y="4956097"/>
            <a:chExt cx="1137777" cy="777159"/>
          </a:xfrm>
        </p:grpSpPr>
        <p:sp>
          <p:nvSpPr>
            <p:cNvPr id="317" name="Rektangel 121"/>
            <p:cNvSpPr/>
            <p:nvPr/>
          </p:nvSpPr>
          <p:spPr>
            <a:xfrm>
              <a:off x="5364089" y="5226540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Report</a:t>
              </a:r>
            </a:p>
          </p:txBody>
        </p:sp>
        <p:cxnSp>
          <p:nvCxnSpPr>
            <p:cNvPr id="318" name="Rak pil 153"/>
            <p:cNvCxnSpPr/>
            <p:nvPr/>
          </p:nvCxnSpPr>
          <p:spPr>
            <a:xfrm>
              <a:off x="5940150" y="5051894"/>
              <a:ext cx="72010" cy="17464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19" name="textruta 200"/>
            <p:cNvSpPr txBox="1"/>
            <p:nvPr/>
          </p:nvSpPr>
          <p:spPr>
            <a:xfrm>
              <a:off x="5964023" y="4956097"/>
              <a:ext cx="48774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GB" sz="1050" kern="0" dirty="0">
                  <a:solidFill>
                    <a:prstClr val="black"/>
                  </a:solidFill>
                </a:rPr>
                <a:t>yes</a:t>
              </a:r>
            </a:p>
          </p:txBody>
        </p:sp>
      </p:grpSp>
      <p:grpSp>
        <p:nvGrpSpPr>
          <p:cNvPr id="320" name="Grupp 34"/>
          <p:cNvGrpSpPr/>
          <p:nvPr/>
        </p:nvGrpSpPr>
        <p:grpSpPr>
          <a:xfrm>
            <a:off x="5976156" y="2279879"/>
            <a:ext cx="2376265" cy="250446"/>
            <a:chOff x="6575115" y="1896836"/>
            <a:chExt cx="2707520" cy="29341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21" name="Alternativ process 69"/>
            <p:cNvSpPr/>
            <p:nvPr/>
          </p:nvSpPr>
          <p:spPr>
            <a:xfrm>
              <a:off x="6830941" y="1896836"/>
              <a:ext cx="2451694" cy="293413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7000" tIns="27000" rIns="27000" bIns="27000" rtlCol="0" anchor="ctr"/>
            <a:lstStyle/>
            <a:p>
              <a:pPr algn="ctr" defTabSz="685800">
                <a:defRPr/>
              </a:pPr>
              <a:r>
                <a:rPr lang="en-GB" sz="1200" kern="0" dirty="0">
                  <a:solidFill>
                    <a:prstClr val="black"/>
                  </a:solidFill>
                </a:rPr>
                <a:t>policy\</a:t>
              </a:r>
              <a:r>
                <a:rPr lang="en-GB" sz="1200" kern="0" dirty="0" err="1">
                  <a:solidFill>
                    <a:prstClr val="black"/>
                  </a:solidFill>
                </a:rPr>
                <a:t>calculate_premiums.gms</a:t>
              </a:r>
              <a:endParaRPr lang="en-GB" sz="105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322" name="Vinklad  5"/>
            <p:cNvCxnSpPr>
              <a:stCxn id="321" idx="1"/>
              <a:endCxn id="281" idx="3"/>
            </p:cNvCxnSpPr>
            <p:nvPr/>
          </p:nvCxnSpPr>
          <p:spPr>
            <a:xfrm rot="10800000">
              <a:off x="6575115" y="2008143"/>
              <a:ext cx="255825" cy="35400"/>
            </a:xfrm>
            <a:prstGeom prst="bentConnector3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64CC7D2-3F4F-1043-9BDC-9327C4EE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17" y="86789"/>
            <a:ext cx="78867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Technical implementation: CAPMOD Reminder</a:t>
            </a:r>
          </a:p>
        </p:txBody>
      </p:sp>
    </p:spTree>
    <p:extLst>
      <p:ext uri="{BB962C8B-B14F-4D97-AF65-F5344CB8AC3E}">
        <p14:creationId xmlns:p14="http://schemas.microsoft.com/office/powerpoint/2010/main" val="1962210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8375AA-6151-434D-A49E-004D2316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17.09.22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BB8326-73D2-DB47-8605-E77031E2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185117-841A-FC41-9AA9-A972469C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25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108A39-D1F5-D141-9388-C943194D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-151443"/>
            <a:ext cx="7886700" cy="755097"/>
          </a:xfrm>
        </p:spPr>
        <p:txBody>
          <a:bodyPr>
            <a:normAutofit/>
          </a:bodyPr>
          <a:lstStyle/>
          <a:p>
            <a:r>
              <a:rPr lang="en-GB" sz="2800"/>
              <a:t>Supply_model.</a:t>
            </a:r>
            <a:r>
              <a:rPr lang="en-GB" sz="2800" dirty="0" err="1"/>
              <a:t>gms</a:t>
            </a:r>
            <a:r>
              <a:rPr lang="en-GB" sz="2800" dirty="0"/>
              <a:t> 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7AE8B9C4-7159-644E-9B67-9DD4698998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955159"/>
              </p:ext>
            </p:extLst>
          </p:nvPr>
        </p:nvGraphicFramePr>
        <p:xfrm>
          <a:off x="730250" y="3489325"/>
          <a:ext cx="6858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6858000" imgH="266700" progId="Word.Document.12">
                  <p:embed/>
                </p:oleObj>
              </mc:Choice>
              <mc:Fallback>
                <p:oleObj name="Dokument" r:id="rId2" imgW="6858000" imgH="266700" progId="Word.Document.12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7AE8B9C4-7159-644E-9B67-9DD4698998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0250" y="3489325"/>
                        <a:ext cx="6858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531F9839-BA2A-F442-888B-7A60A0251D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833142"/>
              </p:ext>
            </p:extLst>
          </p:nvPr>
        </p:nvGraphicFramePr>
        <p:xfrm>
          <a:off x="345332" y="444500"/>
          <a:ext cx="6858000" cy="596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4" imgW="6858000" imgH="5969000" progId="Word.Document.12">
                  <p:embed/>
                </p:oleObj>
              </mc:Choice>
              <mc:Fallback>
                <p:oleObj name="Dokument" r:id="rId4" imgW="6858000" imgH="596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5332" y="444500"/>
                        <a:ext cx="6858000" cy="596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gende mit Linie 1 (Rahmen und Markierungsleiste) 9">
            <a:extLst>
              <a:ext uri="{FF2B5EF4-FFF2-40B4-BE49-F238E27FC236}">
                <a16:creationId xmlns:a16="http://schemas.microsoft.com/office/drawing/2014/main" id="{6CD694C1-BB54-DC40-9D6F-FFF3102368A7}"/>
              </a:ext>
            </a:extLst>
          </p:cNvPr>
          <p:cNvSpPr/>
          <p:nvPr/>
        </p:nvSpPr>
        <p:spPr>
          <a:xfrm>
            <a:off x="5081350" y="66381"/>
            <a:ext cx="2641038" cy="546595"/>
          </a:xfrm>
          <a:prstGeom prst="accentBorderCallout1">
            <a:avLst>
              <a:gd name="adj1" fmla="val 18750"/>
              <a:gd name="adj2" fmla="val -8333"/>
              <a:gd name="adj3" fmla="val 114723"/>
              <a:gd name="adj4" fmla="val -47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Definition of decision variables </a:t>
            </a:r>
          </a:p>
        </p:txBody>
      </p:sp>
      <p:sp>
        <p:nvSpPr>
          <p:cNvPr id="11" name="Legende mit Linie 1 (Rahmen und Markierungsleiste) 10">
            <a:extLst>
              <a:ext uri="{FF2B5EF4-FFF2-40B4-BE49-F238E27FC236}">
                <a16:creationId xmlns:a16="http://schemas.microsoft.com/office/drawing/2014/main" id="{3DE52239-1319-F04D-A9ED-6B113157B2BE}"/>
              </a:ext>
            </a:extLst>
          </p:cNvPr>
          <p:cNvSpPr/>
          <p:nvPr/>
        </p:nvSpPr>
        <p:spPr>
          <a:xfrm>
            <a:off x="6457950" y="1532690"/>
            <a:ext cx="2641038" cy="862652"/>
          </a:xfrm>
          <a:prstGeom prst="accentBorderCallout1">
            <a:avLst>
              <a:gd name="adj1" fmla="val 18750"/>
              <a:gd name="adj2" fmla="val -8333"/>
              <a:gd name="adj3" fmla="val 44696"/>
              <a:gd name="adj4" fmla="val -18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Definition of equations for defining </a:t>
            </a:r>
            <a:r>
              <a:rPr lang="en-GB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constraints</a:t>
            </a:r>
          </a:p>
        </p:txBody>
      </p:sp>
      <p:sp>
        <p:nvSpPr>
          <p:cNvPr id="12" name="Legende mit Linie 1 (Rahmen und Markierungsleiste) 11">
            <a:extLst>
              <a:ext uri="{FF2B5EF4-FFF2-40B4-BE49-F238E27FC236}">
                <a16:creationId xmlns:a16="http://schemas.microsoft.com/office/drawing/2014/main" id="{C0F88041-0DB7-214E-862A-01DEDFB1776B}"/>
              </a:ext>
            </a:extLst>
          </p:cNvPr>
          <p:cNvSpPr/>
          <p:nvPr/>
        </p:nvSpPr>
        <p:spPr>
          <a:xfrm>
            <a:off x="6401869" y="799535"/>
            <a:ext cx="2349219" cy="546595"/>
          </a:xfrm>
          <a:prstGeom prst="accentBorderCallout1">
            <a:avLst>
              <a:gd name="adj1" fmla="val 18750"/>
              <a:gd name="adj2" fmla="val -8333"/>
              <a:gd name="adj3" fmla="val 122471"/>
              <a:gd name="adj4" fmla="val -216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Definition of equations for the 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objective function</a:t>
            </a:r>
          </a:p>
        </p:txBody>
      </p:sp>
      <p:sp>
        <p:nvSpPr>
          <p:cNvPr id="13" name="Legende mit Linie 1 (Rahmen und Markierungsleiste) 12">
            <a:extLst>
              <a:ext uri="{FF2B5EF4-FFF2-40B4-BE49-F238E27FC236}">
                <a16:creationId xmlns:a16="http://schemas.microsoft.com/office/drawing/2014/main" id="{BC975CBA-8189-5442-8329-7C518FAB92D3}"/>
              </a:ext>
            </a:extLst>
          </p:cNvPr>
          <p:cNvSpPr/>
          <p:nvPr/>
        </p:nvSpPr>
        <p:spPr>
          <a:xfrm>
            <a:off x="6255959" y="2746849"/>
            <a:ext cx="2641038" cy="862652"/>
          </a:xfrm>
          <a:prstGeom prst="accentBorderCallout1">
            <a:avLst>
              <a:gd name="adj1" fmla="val 18750"/>
              <a:gd name="adj2" fmla="val -8333"/>
              <a:gd name="adj3" fmla="val 15377"/>
              <a:gd name="adj4" fmla="val -48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constraint:</a:t>
            </a:r>
            <a:r>
              <a:rPr lang="en-GB" sz="1000" dirty="0"/>
              <a:t> land balance nest 2</a:t>
            </a:r>
          </a:p>
          <a:p>
            <a:pPr algn="ctr"/>
            <a:r>
              <a:rPr lang="en-GB" sz="1000" dirty="0"/>
              <a:t>crop1 + crop2 = arable </a:t>
            </a:r>
          </a:p>
          <a:p>
            <a:pPr algn="ctr"/>
            <a:r>
              <a:rPr lang="en-GB" sz="1000" dirty="0"/>
              <a:t>intensive and extensive grassland = grassland</a:t>
            </a:r>
          </a:p>
          <a:p>
            <a:pPr algn="ctr"/>
            <a:endParaRPr lang="en-GB" sz="1000" dirty="0"/>
          </a:p>
        </p:txBody>
      </p:sp>
      <p:sp>
        <p:nvSpPr>
          <p:cNvPr id="14" name="Legende mit Linie 1 (Rahmen und Markierungsleiste) 13">
            <a:extLst>
              <a:ext uri="{FF2B5EF4-FFF2-40B4-BE49-F238E27FC236}">
                <a16:creationId xmlns:a16="http://schemas.microsoft.com/office/drawing/2014/main" id="{DFE5B879-F4DA-3543-A843-040AFD81EAEB}"/>
              </a:ext>
            </a:extLst>
          </p:cNvPr>
          <p:cNvSpPr/>
          <p:nvPr/>
        </p:nvSpPr>
        <p:spPr>
          <a:xfrm>
            <a:off x="3543987" y="3688021"/>
            <a:ext cx="1144745" cy="810480"/>
          </a:xfrm>
          <a:prstGeom prst="accentBorderCallout1">
            <a:avLst>
              <a:gd name="adj1" fmla="val 18750"/>
              <a:gd name="adj2" fmla="val -8333"/>
              <a:gd name="adj3" fmla="val 17868"/>
              <a:gd name="adj4" fmla="val -122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MP model definition LP</a:t>
            </a:r>
            <a:endParaRPr lang="en-GB" sz="1000" dirty="0"/>
          </a:p>
        </p:txBody>
      </p:sp>
      <p:sp>
        <p:nvSpPr>
          <p:cNvPr id="15" name="Legende mit Linie 1 (Rahmen und Markierungsleiste) 14">
            <a:extLst>
              <a:ext uri="{FF2B5EF4-FFF2-40B4-BE49-F238E27FC236}">
                <a16:creationId xmlns:a16="http://schemas.microsoft.com/office/drawing/2014/main" id="{5CA47A81-6344-A84A-A107-8216149BC1E4}"/>
              </a:ext>
            </a:extLst>
          </p:cNvPr>
          <p:cNvSpPr/>
          <p:nvPr/>
        </p:nvSpPr>
        <p:spPr>
          <a:xfrm>
            <a:off x="3543986" y="5208635"/>
            <a:ext cx="1144745" cy="810480"/>
          </a:xfrm>
          <a:prstGeom prst="accentBorderCallout1">
            <a:avLst>
              <a:gd name="adj1" fmla="val 18750"/>
              <a:gd name="adj2" fmla="val -8333"/>
              <a:gd name="adj3" fmla="val 86681"/>
              <a:gd name="adj4" fmla="val -143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model NLP with PMP terms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62467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8375AA-6151-434D-A49E-004D2316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17.09.22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185117-841A-FC41-9AA9-A972469C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26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108A39-D1F5-D141-9388-C943194D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55" y="149870"/>
            <a:ext cx="7886700" cy="1325563"/>
          </a:xfrm>
        </p:spPr>
        <p:txBody>
          <a:bodyPr>
            <a:normAutofit/>
          </a:bodyPr>
          <a:lstStyle/>
          <a:p>
            <a:r>
              <a:rPr lang="en-GB" sz="2800" dirty="0" err="1"/>
              <a:t>simu_supply.gms</a:t>
            </a:r>
            <a:r>
              <a:rPr lang="en-GB" sz="2800" dirty="0"/>
              <a:t> 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7AE8B9C4-7159-644E-9B67-9DD4698998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181706"/>
              </p:ext>
            </p:extLst>
          </p:nvPr>
        </p:nvGraphicFramePr>
        <p:xfrm>
          <a:off x="360855" y="1121017"/>
          <a:ext cx="6858000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6858000" imgH="4940300" progId="Word.Document.12">
                  <p:embed/>
                </p:oleObj>
              </mc:Choice>
              <mc:Fallback>
                <p:oleObj name="Dokument" r:id="rId2" imgW="6858000" imgH="4940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855" y="1121017"/>
                        <a:ext cx="6858000" cy="494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gende mit Linie 1 (Rahmen und Markierungsleiste) 9">
            <a:extLst>
              <a:ext uri="{FF2B5EF4-FFF2-40B4-BE49-F238E27FC236}">
                <a16:creationId xmlns:a16="http://schemas.microsoft.com/office/drawing/2014/main" id="{3ED4BE8D-E235-254A-913D-B64B160433A9}"/>
              </a:ext>
            </a:extLst>
          </p:cNvPr>
          <p:cNvSpPr/>
          <p:nvPr/>
        </p:nvSpPr>
        <p:spPr>
          <a:xfrm>
            <a:off x="5048924" y="796684"/>
            <a:ext cx="2641038" cy="450826"/>
          </a:xfrm>
          <a:prstGeom prst="accentBorderCallout1">
            <a:avLst>
              <a:gd name="adj1" fmla="val 18750"/>
              <a:gd name="adj2" fmla="val -8333"/>
              <a:gd name="adj3" fmla="val 127630"/>
              <a:gd name="adj4" fmla="val -58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Set Start values for the decision variable like </a:t>
            </a:r>
            <a:r>
              <a:rPr lang="en-GB" sz="1000" dirty="0" err="1"/>
              <a:t>v_actLevl</a:t>
            </a:r>
            <a:r>
              <a:rPr lang="en-GB" sz="1000" dirty="0"/>
              <a:t> </a:t>
            </a:r>
          </a:p>
        </p:txBody>
      </p:sp>
      <p:sp>
        <p:nvSpPr>
          <p:cNvPr id="11" name="Legende mit Linie 1 (Rahmen und Markierungsleiste) 10">
            <a:extLst>
              <a:ext uri="{FF2B5EF4-FFF2-40B4-BE49-F238E27FC236}">
                <a16:creationId xmlns:a16="http://schemas.microsoft.com/office/drawing/2014/main" id="{11CBCE93-C64A-A041-AF6F-86B714EBA843}"/>
              </a:ext>
            </a:extLst>
          </p:cNvPr>
          <p:cNvSpPr/>
          <p:nvPr/>
        </p:nvSpPr>
        <p:spPr>
          <a:xfrm>
            <a:off x="5048924" y="1542543"/>
            <a:ext cx="2641038" cy="476503"/>
          </a:xfrm>
          <a:prstGeom prst="accentBorderCallout1">
            <a:avLst>
              <a:gd name="adj1" fmla="val 18750"/>
              <a:gd name="adj2" fmla="val -8333"/>
              <a:gd name="adj3" fmla="val -3288"/>
              <a:gd name="adj4" fmla="val -104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Define the NLP model name as global and related default settings to the model</a:t>
            </a:r>
          </a:p>
        </p:txBody>
      </p:sp>
      <p:sp>
        <p:nvSpPr>
          <p:cNvPr id="12" name="Legende mit Linie 1 (Rahmen und Markierungsleiste) 11">
            <a:extLst>
              <a:ext uri="{FF2B5EF4-FFF2-40B4-BE49-F238E27FC236}">
                <a16:creationId xmlns:a16="http://schemas.microsoft.com/office/drawing/2014/main" id="{8FE68F1D-E0D8-194D-BDC7-B3B77B8D6420}"/>
              </a:ext>
            </a:extLst>
          </p:cNvPr>
          <p:cNvSpPr/>
          <p:nvPr/>
        </p:nvSpPr>
        <p:spPr>
          <a:xfrm>
            <a:off x="5444836" y="2496999"/>
            <a:ext cx="2550348" cy="365127"/>
          </a:xfrm>
          <a:prstGeom prst="accentBorderCallout1">
            <a:avLst>
              <a:gd name="adj1" fmla="val 18750"/>
              <a:gd name="adj2" fmla="val -8333"/>
              <a:gd name="adj3" fmla="val 143206"/>
              <a:gd name="adj4" fmla="val -105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Loop over all Nuts2 region of the selected MS</a:t>
            </a:r>
          </a:p>
        </p:txBody>
      </p:sp>
      <p:sp>
        <p:nvSpPr>
          <p:cNvPr id="13" name="Legende mit Linie 1 (Rahmen und Markierungsleiste) 12">
            <a:extLst>
              <a:ext uri="{FF2B5EF4-FFF2-40B4-BE49-F238E27FC236}">
                <a16:creationId xmlns:a16="http://schemas.microsoft.com/office/drawing/2014/main" id="{E94179F6-E38F-DB4A-A9A7-21BBEE6769FF}"/>
              </a:ext>
            </a:extLst>
          </p:cNvPr>
          <p:cNvSpPr/>
          <p:nvPr/>
        </p:nvSpPr>
        <p:spPr>
          <a:xfrm>
            <a:off x="5819944" y="4081128"/>
            <a:ext cx="1121183" cy="546595"/>
          </a:xfrm>
          <a:prstGeom prst="accentBorderCallout1">
            <a:avLst>
              <a:gd name="adj1" fmla="val 18750"/>
              <a:gd name="adj2" fmla="val -8333"/>
              <a:gd name="adj3" fmla="val 112126"/>
              <a:gd name="adj4" fmla="val -101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Solve the model</a:t>
            </a:r>
          </a:p>
        </p:txBody>
      </p:sp>
      <p:sp>
        <p:nvSpPr>
          <p:cNvPr id="14" name="Legende mit Linie 1 (Rahmen und Markierungsleiste) 13">
            <a:extLst>
              <a:ext uri="{FF2B5EF4-FFF2-40B4-BE49-F238E27FC236}">
                <a16:creationId xmlns:a16="http://schemas.microsoft.com/office/drawing/2014/main" id="{96AC88BC-F234-1F46-91DE-946333DFBA5F}"/>
              </a:ext>
            </a:extLst>
          </p:cNvPr>
          <p:cNvSpPr/>
          <p:nvPr/>
        </p:nvSpPr>
        <p:spPr>
          <a:xfrm>
            <a:off x="6028989" y="5431644"/>
            <a:ext cx="2486361" cy="365126"/>
          </a:xfrm>
          <a:prstGeom prst="accentBorderCallout1">
            <a:avLst>
              <a:gd name="adj1" fmla="val 18750"/>
              <a:gd name="adj2" fmla="val -8333"/>
              <a:gd name="adj3" fmla="val 12411"/>
              <a:gd name="adj4" fmla="val -63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Include a file which checks if the model run </a:t>
            </a:r>
          </a:p>
        </p:txBody>
      </p:sp>
    </p:spTree>
    <p:extLst>
      <p:ext uri="{BB962C8B-B14F-4D97-AF65-F5344CB8AC3E}">
        <p14:creationId xmlns:p14="http://schemas.microsoft.com/office/powerpoint/2010/main" val="1135701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8F2BE-8D8D-5F49-BC13-D143A9638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67890"/>
            <a:ext cx="7772400" cy="642071"/>
          </a:xfrm>
        </p:spPr>
        <p:txBody>
          <a:bodyPr/>
          <a:lstStyle/>
          <a:p>
            <a:r>
              <a:rPr lang="en-GB" dirty="0"/>
              <a:t>Thank you! Questions?</a:t>
            </a:r>
          </a:p>
        </p:txBody>
      </p:sp>
    </p:spTree>
    <p:extLst>
      <p:ext uri="{BB962C8B-B14F-4D97-AF65-F5344CB8AC3E}">
        <p14:creationId xmlns:p14="http://schemas.microsoft.com/office/powerpoint/2010/main" val="114201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315CD-1D77-184F-9614-4DEADC97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/>
              <a:t>Background: specification procedures different between PM and SE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A0F02E-AD49-F04F-A172-C94FC0EC8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65300"/>
            <a:ext cx="3886200" cy="46509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600" b="1" dirty="0"/>
              <a:t>Mathematical Programming (PM)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accent1"/>
                </a:solidFill>
              </a:rPr>
              <a:t>Approach: </a:t>
            </a:r>
            <a:r>
              <a:rPr lang="en-AU" sz="1600" dirty="0"/>
              <a:t>Input allocation to various production activities using an </a:t>
            </a:r>
            <a:r>
              <a:rPr lang="en-AU" sz="1600" dirty="0">
                <a:solidFill>
                  <a:schemeClr val="accent6"/>
                </a:solidFill>
              </a:rPr>
              <a:t>explicit optimisation </a:t>
            </a:r>
            <a:r>
              <a:rPr lang="en-AU" sz="1600" dirty="0"/>
              <a:t>often characterized as normative</a:t>
            </a:r>
            <a:endParaRPr lang="en-GB" sz="1600" dirty="0"/>
          </a:p>
          <a:p>
            <a:pPr marL="0" indent="0">
              <a:buNone/>
            </a:pPr>
            <a:r>
              <a:rPr lang="en-GB" sz="1600" dirty="0">
                <a:solidFill>
                  <a:schemeClr val="accent6"/>
                </a:solidFill>
              </a:rPr>
              <a:t>Pros: </a:t>
            </a:r>
            <a:r>
              <a:rPr lang="en-GB" sz="1600" dirty="0"/>
              <a:t>PM can be used to explicitly model technological/policy constraints</a:t>
            </a:r>
          </a:p>
          <a:p>
            <a:pPr marL="0" indent="0">
              <a:buNone/>
            </a:pPr>
            <a:endParaRPr lang="en-GB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</a:rPr>
              <a:t>Cons: 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no statistical estimation, data demanding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can yield in corner solutions and calibration is difficult -&gt; Howitt (1995a) presented ‘Positive Mathematical Programming’, PMP now a widely used approach also in CAPRI </a:t>
            </a:r>
          </a:p>
          <a:p>
            <a:r>
              <a:rPr lang="en-GB" sz="1600" dirty="0"/>
              <a:t>see Davit’s session on PMP calibration</a:t>
            </a:r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AC9ECB-C0F9-014E-B70C-AAFC274FA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665300"/>
            <a:ext cx="3886200" cy="465094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1600" b="1" dirty="0"/>
              <a:t>System of equations (SE</a:t>
            </a:r>
            <a:r>
              <a:rPr lang="en-GB" sz="16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accent1"/>
                </a:solidFill>
              </a:rPr>
              <a:t>Approach:</a:t>
            </a:r>
            <a:r>
              <a:rPr lang="en-AU" sz="1600" dirty="0">
                <a:solidFill>
                  <a:schemeClr val="accent1"/>
                </a:solidFill>
              </a:rPr>
              <a:t> </a:t>
            </a:r>
            <a:r>
              <a:rPr lang="en-AU" sz="1600" dirty="0">
                <a:solidFill>
                  <a:schemeClr val="accent6"/>
                </a:solidFill>
              </a:rPr>
              <a:t>System of equations</a:t>
            </a:r>
            <a:r>
              <a:rPr lang="en-AU" sz="1600" dirty="0"/>
              <a:t>, closed-form solutions, with </a:t>
            </a:r>
            <a:r>
              <a:rPr lang="en-AU" sz="1600" dirty="0">
                <a:solidFill>
                  <a:schemeClr val="accent6"/>
                </a:solidFill>
              </a:rPr>
              <a:t>behavioural function</a:t>
            </a:r>
            <a:endParaRPr lang="en-GB" sz="1600" dirty="0"/>
          </a:p>
          <a:p>
            <a:pPr marL="0" indent="0">
              <a:lnSpc>
                <a:spcPct val="100000"/>
              </a:lnSpc>
              <a:buNone/>
            </a:pPr>
            <a:endParaRPr lang="en-GB" sz="1600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accent6"/>
                </a:solidFill>
              </a:rPr>
              <a:t>Pros: </a:t>
            </a:r>
            <a:r>
              <a:rPr lang="en-GB" sz="1600" dirty="0"/>
              <a:t>SE can use econometric techniques, parametric specification based on observed supply and demand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rgbClr val="FF0000"/>
                </a:solidFill>
              </a:rPr>
              <a:t>Cons: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Particular as constraints  (water, land, ..) cannot be easily incorporated and the choice of functional form is restricted 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This limit the model’s complexity -&gt; and limits for differentiated analysis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800" dirty="0"/>
          </a:p>
          <a:p>
            <a:pPr>
              <a:lnSpc>
                <a:spcPct val="110000"/>
              </a:lnSpc>
            </a:pPr>
            <a:endParaRPr lang="en-GB" sz="1800" dirty="0"/>
          </a:p>
          <a:p>
            <a:pPr>
              <a:lnSpc>
                <a:spcPct val="110000"/>
              </a:lnSpc>
            </a:pPr>
            <a:endParaRPr lang="en-GB" sz="1800" dirty="0"/>
          </a:p>
          <a:p>
            <a:pPr>
              <a:lnSpc>
                <a:spcPct val="110000"/>
              </a:lnSpc>
            </a:pPr>
            <a:endParaRPr lang="en-GB" sz="1800" dirty="0"/>
          </a:p>
          <a:p>
            <a:pPr>
              <a:lnSpc>
                <a:spcPct val="110000"/>
              </a:lnSpc>
            </a:pPr>
            <a:endParaRPr lang="en-GB" sz="18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959763-87CD-A34B-AF5E-6928F885B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27DE-0B8E-614A-BB01-D1C6D5B4D99E}" type="datetime1">
              <a:rPr lang="en-GB" smtClean="0"/>
              <a:t>17/09/2022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B79846-04E9-1F4C-9166-A1FD46A7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63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31013-0284-0C48-AD56-73C7B1D3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Structure of the capri supply model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1ACBC5-C0F7-D742-B881-8EA51719E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Each Nuts2 region in the EU (including Norway, Balkan, …) is presented by a mathematical programming model and maximizes profit </a:t>
            </a:r>
          </a:p>
          <a:p>
            <a:r>
              <a:rPr lang="en-GB" sz="2000" dirty="0"/>
              <a:t>A regional MP model operate </a:t>
            </a:r>
            <a:r>
              <a:rPr lang="en-GB" sz="2000" dirty="0">
                <a:solidFill>
                  <a:srgbClr val="FF0000"/>
                </a:solidFill>
              </a:rPr>
              <a:t>independent</a:t>
            </a:r>
          </a:p>
          <a:p>
            <a:r>
              <a:rPr lang="en-GB" sz="2000" dirty="0"/>
              <a:t>To obtain the supply for the EU, all 270 Nuts2 optimization results need to sum up (by product)</a:t>
            </a:r>
          </a:p>
          <a:p>
            <a:r>
              <a:rPr lang="en-GB" sz="2000" dirty="0"/>
              <a:t>All Nuts2 models are </a:t>
            </a:r>
            <a:r>
              <a:rPr lang="en-GB" sz="2000" dirty="0">
                <a:solidFill>
                  <a:srgbClr val="FF0000"/>
                </a:solidFill>
              </a:rPr>
              <a:t>calibrated to </a:t>
            </a:r>
            <a:r>
              <a:rPr lang="en-GB" sz="2000" dirty="0"/>
              <a:t>the</a:t>
            </a:r>
            <a:r>
              <a:rPr lang="en-GB" sz="2000" dirty="0">
                <a:solidFill>
                  <a:srgbClr val="FF0000"/>
                </a:solidFill>
              </a:rPr>
              <a:t> observed </a:t>
            </a:r>
            <a:r>
              <a:rPr lang="en-GB" sz="2000" dirty="0"/>
              <a:t>or</a:t>
            </a:r>
            <a:r>
              <a:rPr lang="en-GB" sz="2000" dirty="0">
                <a:solidFill>
                  <a:srgbClr val="FF0000"/>
                </a:solidFill>
              </a:rPr>
              <a:t> projected </a:t>
            </a:r>
            <a:r>
              <a:rPr lang="en-GB" sz="2000" dirty="0"/>
              <a:t>values, as in 2030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20FC03-C5C5-AA4B-815A-FB361E7B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17.09.22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E33F99-6474-1E41-89CE-A520168D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ABAFBD-36D1-F042-B9F9-FD5B6DA9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4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38293-BBC7-B14E-858E-63115F0F8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Didactic structure of the supply module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92B26B-D623-5041-AC8F-5C27917FC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Linear Programming model</a:t>
            </a:r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2417E8-5B2E-6E48-AFAE-DAD9763B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17.09.22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DED57-DBE0-9B46-B3C1-ADB13F59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29A66C-8F55-EE4E-A52F-1E41FEDD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60CE8077-AA15-2E4C-B3A3-25F5A3764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47565"/>
              </p:ext>
            </p:extLst>
          </p:nvPr>
        </p:nvGraphicFramePr>
        <p:xfrm>
          <a:off x="751234" y="2430385"/>
          <a:ext cx="7569805" cy="3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234">
                  <a:extLst>
                    <a:ext uri="{9D8B030D-6E8A-4147-A177-3AD203B41FA5}">
                      <a16:colId xmlns:a16="http://schemas.microsoft.com/office/drawing/2014/main" val="337611990"/>
                    </a:ext>
                  </a:extLst>
                </a:gridCol>
                <a:gridCol w="896651">
                  <a:extLst>
                    <a:ext uri="{9D8B030D-6E8A-4147-A177-3AD203B41FA5}">
                      <a16:colId xmlns:a16="http://schemas.microsoft.com/office/drawing/2014/main" val="224767245"/>
                    </a:ext>
                  </a:extLst>
                </a:gridCol>
                <a:gridCol w="927143">
                  <a:extLst>
                    <a:ext uri="{9D8B030D-6E8A-4147-A177-3AD203B41FA5}">
                      <a16:colId xmlns:a16="http://schemas.microsoft.com/office/drawing/2014/main" val="3126323940"/>
                    </a:ext>
                  </a:extLst>
                </a:gridCol>
                <a:gridCol w="949484">
                  <a:extLst>
                    <a:ext uri="{9D8B030D-6E8A-4147-A177-3AD203B41FA5}">
                      <a16:colId xmlns:a16="http://schemas.microsoft.com/office/drawing/2014/main" val="87669563"/>
                    </a:ext>
                  </a:extLst>
                </a:gridCol>
                <a:gridCol w="860121">
                  <a:extLst>
                    <a:ext uri="{9D8B030D-6E8A-4147-A177-3AD203B41FA5}">
                      <a16:colId xmlns:a16="http://schemas.microsoft.com/office/drawing/2014/main" val="110598619"/>
                    </a:ext>
                  </a:extLst>
                </a:gridCol>
                <a:gridCol w="369766">
                  <a:extLst>
                    <a:ext uri="{9D8B030D-6E8A-4147-A177-3AD203B41FA5}">
                      <a16:colId xmlns:a16="http://schemas.microsoft.com/office/drawing/2014/main" val="53520541"/>
                    </a:ext>
                  </a:extLst>
                </a:gridCol>
                <a:gridCol w="1261112">
                  <a:extLst>
                    <a:ext uri="{9D8B030D-6E8A-4147-A177-3AD203B41FA5}">
                      <a16:colId xmlns:a16="http://schemas.microsoft.com/office/drawing/2014/main" val="894153964"/>
                    </a:ext>
                  </a:extLst>
                </a:gridCol>
                <a:gridCol w="1046294">
                  <a:extLst>
                    <a:ext uri="{9D8B030D-6E8A-4147-A177-3AD203B41FA5}">
                      <a16:colId xmlns:a16="http://schemas.microsoft.com/office/drawing/2014/main" val="3355124372"/>
                    </a:ext>
                  </a:extLst>
                </a:gridCol>
              </a:tblGrid>
              <a:tr h="910473">
                <a:tc>
                  <a:txBody>
                    <a:bodyPr/>
                    <a:lstStyle/>
                    <a:p>
                      <a:pPr algn="l"/>
                      <a:r>
                        <a:rPr lang="en-GB" noProof="0" dirty="0"/>
                        <a:t>3. Decision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/>
                        <a:t>Wheat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Barley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Potato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Maize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3467994"/>
                  </a:ext>
                </a:extLst>
              </a:tr>
              <a:tr h="520271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GVA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1200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800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1300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1300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1. Object function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637943"/>
                  </a:ext>
                </a:extLst>
              </a:tr>
              <a:tr h="520271"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4. Data or Parameter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2. Constraints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614564"/>
                  </a:ext>
                </a:extLst>
              </a:tr>
              <a:tr h="520271"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&lt;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Quota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02925"/>
                  </a:ext>
                </a:extLst>
              </a:tr>
              <a:tr h="527497"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20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24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50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13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&lt;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2000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Labour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922812"/>
                  </a:ext>
                </a:extLst>
              </a:tr>
              <a:tr h="527497"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&lt;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100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Land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33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83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9" name="Folienzoom 38">
                <a:extLst>
                  <a:ext uri="{FF2B5EF4-FFF2-40B4-BE49-F238E27FC236}">
                    <a16:creationId xmlns:a16="http://schemas.microsoft.com/office/drawing/2014/main" id="{22B56216-69ED-5849-BCFD-573A77C8FA3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89742511"/>
                  </p:ext>
                </p:extLst>
              </p:nvPr>
            </p:nvGraphicFramePr>
            <p:xfrm>
              <a:off x="5229040" y="1963676"/>
              <a:ext cx="2112000" cy="1584000"/>
            </p:xfrm>
            <a:graphic>
              <a:graphicData uri="http://schemas.microsoft.com/office/powerpoint/2016/slidezoom">
                <pslz:sldZm>
                  <pslz:sldZmObj sldId="275" cId="3210429278">
                    <pslz:zmPr id="{B0129309-120E-8B4F-96D4-07DE2F3E8C2C}" returnToParent="0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12000" cy="1584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9" name="Folienzoom 38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2B56216-69ED-5849-BCFD-573A77C8FA3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9040" y="1963676"/>
                <a:ext cx="2112000" cy="1584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07499D-3698-C143-BF99-9F5D6A67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17.09.22</a:t>
            </a:fld>
            <a:r>
              <a:rPr lang="de-DE" dirty="0"/>
              <a:t>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B50BB0-2481-4D4F-ABC2-F30AF4E9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6</a:t>
            </a:fld>
            <a:endParaRPr lang="en-GB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Folienzoom 19">
                <a:extLst>
                  <a:ext uri="{FF2B5EF4-FFF2-40B4-BE49-F238E27FC236}">
                    <a16:creationId xmlns:a16="http://schemas.microsoft.com/office/drawing/2014/main" id="{214507C8-C773-AF40-ABB8-044936EE080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06539364"/>
                  </p:ext>
                </p:extLst>
              </p:nvPr>
            </p:nvGraphicFramePr>
            <p:xfrm>
              <a:off x="1816653" y="304189"/>
              <a:ext cx="1919999" cy="1440000"/>
            </p:xfrm>
            <a:graphic>
              <a:graphicData uri="http://schemas.microsoft.com/office/powerpoint/2016/slidezoom">
                <pslz:sldZm>
                  <pslz:sldZmObj sldId="269" cId="1074354151">
                    <pslz:zmPr id="{01BD7575-A098-4E47-BAC6-18328AF41DCC}" returnToParent="0" transitionDur="1000" showBg="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19999" cy="144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Folienzoom 19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214507C8-C773-AF40-ABB8-044936EE08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6653" y="304189"/>
                <a:ext cx="1919999" cy="14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Folienzoom 8">
                <a:extLst>
                  <a:ext uri="{FF2B5EF4-FFF2-40B4-BE49-F238E27FC236}">
                    <a16:creationId xmlns:a16="http://schemas.microsoft.com/office/drawing/2014/main" id="{232783EF-5AF3-2E49-898C-A458B22688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8315561"/>
                  </p:ext>
                </p:extLst>
              </p:nvPr>
            </p:nvGraphicFramePr>
            <p:xfrm>
              <a:off x="1904321" y="2016792"/>
              <a:ext cx="2160000" cy="1620000"/>
            </p:xfrm>
            <a:graphic>
              <a:graphicData uri="http://schemas.microsoft.com/office/powerpoint/2016/slidezoom">
                <pslz:sldZm>
                  <pslz:sldZmObj sldId="264" cId="82768024">
                    <pslz:zmPr id="{D972508C-3D02-F54B-B9BA-FFC01529C319}" returnToParent="0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162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Folienzoom 8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232783EF-5AF3-2E49-898C-A458B22688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04321" y="2016792"/>
                <a:ext cx="2160000" cy="1620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ing 9">
            <a:extLst>
              <a:ext uri="{FF2B5EF4-FFF2-40B4-BE49-F238E27FC236}">
                <a16:creationId xmlns:a16="http://schemas.microsoft.com/office/drawing/2014/main" id="{F09625C3-F42A-4C46-AA96-B4D60D6B83EB}"/>
              </a:ext>
            </a:extLst>
          </p:cNvPr>
          <p:cNvSpPr/>
          <p:nvPr/>
        </p:nvSpPr>
        <p:spPr>
          <a:xfrm>
            <a:off x="3227039" y="2855024"/>
            <a:ext cx="2633240" cy="2585967"/>
          </a:xfrm>
          <a:prstGeom prst="donut">
            <a:avLst>
              <a:gd name="adj" fmla="val 624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Folienzoom 18">
                <a:extLst>
                  <a:ext uri="{FF2B5EF4-FFF2-40B4-BE49-F238E27FC236}">
                    <a16:creationId xmlns:a16="http://schemas.microsoft.com/office/drawing/2014/main" id="{C74AB953-7975-F64E-A82E-732FF0B6D5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3340721"/>
                  </p:ext>
                </p:extLst>
              </p:nvPr>
            </p:nvGraphicFramePr>
            <p:xfrm>
              <a:off x="-145458" y="1243676"/>
              <a:ext cx="1920001" cy="1440000"/>
            </p:xfrm>
            <a:graphic>
              <a:graphicData uri="http://schemas.microsoft.com/office/powerpoint/2016/slidezoom">
                <pslz:sldZm>
                  <pslz:sldZmObj sldId="265" cId="1890927546">
                    <pslz:zmPr id="{911135B7-9824-5143-B941-043B72278EA6}" returnToParent="0" transitionDur="1000" showBg="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20001" cy="144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Folienzoom 18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74AB953-7975-F64E-A82E-732FF0B6D5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45458" y="1243676"/>
                <a:ext cx="1920001" cy="14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Folienzoom 20">
                <a:extLst>
                  <a:ext uri="{FF2B5EF4-FFF2-40B4-BE49-F238E27FC236}">
                    <a16:creationId xmlns:a16="http://schemas.microsoft.com/office/drawing/2014/main" id="{0F6E639D-7E49-9944-9502-49ACEF5E6C1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6267027"/>
                  </p:ext>
                </p:extLst>
              </p:nvPr>
            </p:nvGraphicFramePr>
            <p:xfrm>
              <a:off x="19764" y="3059748"/>
              <a:ext cx="1920000" cy="1440000"/>
            </p:xfrm>
            <a:graphic>
              <a:graphicData uri="http://schemas.microsoft.com/office/powerpoint/2016/slidezoom">
                <pslz:sldZm>
                  <pslz:sldZmObj sldId="272" cId="419245599">
                    <pslz:zmPr id="{35807781-07D8-D246-AFFF-F9A663435BAC}" returnToParent="0" transitionDur="1000" showBg="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20000" cy="144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Folienzoom 20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0F6E639D-7E49-9944-9502-49ACEF5E6C1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764" y="3059748"/>
                <a:ext cx="1920000" cy="14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3" name="Folienzoom 42">
                <a:extLst>
                  <a:ext uri="{FF2B5EF4-FFF2-40B4-BE49-F238E27FC236}">
                    <a16:creationId xmlns:a16="http://schemas.microsoft.com/office/drawing/2014/main" id="{EFEB0E76-3345-EA41-AE6B-57C32B928C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9936807"/>
                  </p:ext>
                </p:extLst>
              </p:nvPr>
            </p:nvGraphicFramePr>
            <p:xfrm>
              <a:off x="7286347" y="2821254"/>
              <a:ext cx="1920000" cy="1440000"/>
            </p:xfrm>
            <a:graphic>
              <a:graphicData uri="http://schemas.microsoft.com/office/powerpoint/2016/slidezoom">
                <pslz:sldZm>
                  <pslz:sldZmObj sldId="276" cId="1685783779">
                    <pslz:zmPr id="{6EF870F9-AA80-0740-AC85-B8159DB5E2D6}" returnToParent="0" transitionDur="1000" showBg="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20000" cy="144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3" name="Folienzoom 42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EFEB0E76-3345-EA41-AE6B-57C32B928C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86347" y="2821254"/>
                <a:ext cx="1920000" cy="14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7" name="Folienzoom 46">
                <a:extLst>
                  <a:ext uri="{FF2B5EF4-FFF2-40B4-BE49-F238E27FC236}">
                    <a16:creationId xmlns:a16="http://schemas.microsoft.com/office/drawing/2014/main" id="{0AE924B3-64DE-D04F-AA40-F90940C50F7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5196528"/>
                  </p:ext>
                </p:extLst>
              </p:nvPr>
            </p:nvGraphicFramePr>
            <p:xfrm>
              <a:off x="5582680" y="310229"/>
              <a:ext cx="1977722" cy="1440000"/>
            </p:xfrm>
            <a:graphic>
              <a:graphicData uri="http://schemas.microsoft.com/office/powerpoint/2016/slidezoom">
                <pslz:sldZm>
                  <pslz:sldZmObj sldId="277" cId="774487264">
                    <pslz:zmPr id="{09AAEDE3-0E6B-1843-8B2C-5E0A323C2572}" returnToParent="0" transitionDur="1000" showBg="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7722" cy="144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7" name="Folienzoom 46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0AE924B3-64DE-D04F-AA40-F90940C50F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82680" y="310229"/>
                <a:ext cx="1977722" cy="14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Folienzoom 13">
                <a:extLst>
                  <a:ext uri="{FF2B5EF4-FFF2-40B4-BE49-F238E27FC236}">
                    <a16:creationId xmlns:a16="http://schemas.microsoft.com/office/drawing/2014/main" id="{E8E734B3-4062-E741-8DA2-6470C0800C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6232151"/>
                  </p:ext>
                </p:extLst>
              </p:nvPr>
            </p:nvGraphicFramePr>
            <p:xfrm>
              <a:off x="3693659" y="854243"/>
              <a:ext cx="2025795" cy="1440000"/>
            </p:xfrm>
            <a:graphic>
              <a:graphicData uri="http://schemas.microsoft.com/office/powerpoint/2016/slidezoom">
                <pslz:sldZm>
                  <pslz:sldZmObj sldId="274" cId="928225628">
                    <pslz:zmPr id="{7EACE396-1790-F844-9EFF-3C5A5D2812DE}" returnToParent="0" transitionDur="1000" showBg="0">
                      <p166:blipFill xmlns:p166="http://schemas.microsoft.com/office/powerpoint/2016/6/main">
                        <a:blip r:embed="rId2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25795" cy="144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Folienzoom 13">
                <a:hlinkClick r:id="rId25" action="ppaction://hlinksldjump"/>
                <a:extLst>
                  <a:ext uri="{FF2B5EF4-FFF2-40B4-BE49-F238E27FC236}">
                    <a16:creationId xmlns:a16="http://schemas.microsoft.com/office/drawing/2014/main" id="{E8E734B3-4062-E741-8DA2-6470C0800C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93659" y="854243"/>
                <a:ext cx="2025795" cy="14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5" name="Folienzoom 44">
                <a:extLst>
                  <a:ext uri="{FF2B5EF4-FFF2-40B4-BE49-F238E27FC236}">
                    <a16:creationId xmlns:a16="http://schemas.microsoft.com/office/drawing/2014/main" id="{22DFBD97-1D33-9A43-907F-89AC1422E5B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4260428"/>
                  </p:ext>
                </p:extLst>
              </p:nvPr>
            </p:nvGraphicFramePr>
            <p:xfrm>
              <a:off x="7296507" y="1190121"/>
              <a:ext cx="1977721" cy="1440000"/>
            </p:xfrm>
            <a:graphic>
              <a:graphicData uri="http://schemas.microsoft.com/office/powerpoint/2016/slidezoom">
                <pslz:sldZm>
                  <pslz:sldZmObj sldId="278" cId="3344944215">
                    <pslz:zmPr id="{6F69D84F-04E6-E344-8FD1-FB46AC689DCE}" returnToParent="0" transitionDur="1000" showBg="0">
                      <p166:blipFill xmlns:p166="http://schemas.microsoft.com/office/powerpoint/2016/6/main">
                        <a:blip r:embed="rId2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7721" cy="144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5" name="Folienzoom 44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22DFBD97-1D33-9A43-907F-89AC1422E5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96507" y="1190121"/>
                <a:ext cx="1977721" cy="1440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280CDF2A-174F-404D-AEDC-13D723E41B07}"/>
              </a:ext>
            </a:extLst>
          </p:cNvPr>
          <p:cNvSpPr txBox="1"/>
          <p:nvPr/>
        </p:nvSpPr>
        <p:spPr>
          <a:xfrm>
            <a:off x="3497040" y="3384091"/>
            <a:ext cx="2149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Supply Model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maximize profits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subject to constraints  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exogenous prices  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70C5E66E-01E5-8E4D-B51B-F3D82B9F7D51}"/>
              </a:ext>
            </a:extLst>
          </p:cNvPr>
          <p:cNvCxnSpPr>
            <a:cxnSpLocks/>
          </p:cNvCxnSpPr>
          <p:nvPr/>
        </p:nvCxnSpPr>
        <p:spPr>
          <a:xfrm>
            <a:off x="1774543" y="2340050"/>
            <a:ext cx="178409" cy="7803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8FC44740-D6ED-7449-8D53-7ED8AC36F5D6}"/>
              </a:ext>
            </a:extLst>
          </p:cNvPr>
          <p:cNvCxnSpPr>
            <a:cxnSpLocks/>
          </p:cNvCxnSpPr>
          <p:nvPr/>
        </p:nvCxnSpPr>
        <p:spPr>
          <a:xfrm>
            <a:off x="2734101" y="1818572"/>
            <a:ext cx="0" cy="19822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Gerade Verbindung 61">
            <a:extLst>
              <a:ext uri="{FF2B5EF4-FFF2-40B4-BE49-F238E27FC236}">
                <a16:creationId xmlns:a16="http://schemas.microsoft.com/office/drawing/2014/main" id="{D82FA41D-0ED6-4C43-8622-A6ED98DACC03}"/>
              </a:ext>
            </a:extLst>
          </p:cNvPr>
          <p:cNvCxnSpPr>
            <a:cxnSpLocks/>
          </p:cNvCxnSpPr>
          <p:nvPr/>
        </p:nvCxnSpPr>
        <p:spPr>
          <a:xfrm flipV="1">
            <a:off x="1874677" y="3247985"/>
            <a:ext cx="188274" cy="11909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Gerade Verbindung 63">
            <a:extLst>
              <a:ext uri="{FF2B5EF4-FFF2-40B4-BE49-F238E27FC236}">
                <a16:creationId xmlns:a16="http://schemas.microsoft.com/office/drawing/2014/main" id="{3864C263-3421-3840-A77E-68321D6DE8C0}"/>
              </a:ext>
            </a:extLst>
          </p:cNvPr>
          <p:cNvCxnSpPr>
            <a:cxnSpLocks/>
          </p:cNvCxnSpPr>
          <p:nvPr/>
        </p:nvCxnSpPr>
        <p:spPr>
          <a:xfrm>
            <a:off x="3434226" y="3242293"/>
            <a:ext cx="60302" cy="43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Gerade Verbindung 68">
            <a:extLst>
              <a:ext uri="{FF2B5EF4-FFF2-40B4-BE49-F238E27FC236}">
                <a16:creationId xmlns:a16="http://schemas.microsoft.com/office/drawing/2014/main" id="{10F05D5C-A125-154F-8C1E-F717D9BE2C1D}"/>
              </a:ext>
            </a:extLst>
          </p:cNvPr>
          <p:cNvCxnSpPr/>
          <p:nvPr/>
        </p:nvCxnSpPr>
        <p:spPr>
          <a:xfrm flipH="1">
            <a:off x="6457950" y="1700713"/>
            <a:ext cx="31799" cy="216969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Gerade Verbindung 69">
            <a:extLst>
              <a:ext uri="{FF2B5EF4-FFF2-40B4-BE49-F238E27FC236}">
                <a16:creationId xmlns:a16="http://schemas.microsoft.com/office/drawing/2014/main" id="{E191860A-9405-9E46-834A-89F7B740CF38}"/>
              </a:ext>
            </a:extLst>
          </p:cNvPr>
          <p:cNvCxnSpPr>
            <a:cxnSpLocks/>
          </p:cNvCxnSpPr>
          <p:nvPr/>
        </p:nvCxnSpPr>
        <p:spPr>
          <a:xfrm flipH="1">
            <a:off x="7175149" y="2340050"/>
            <a:ext cx="194308" cy="108484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Gerade Verbindung 71">
            <a:extLst>
              <a:ext uri="{FF2B5EF4-FFF2-40B4-BE49-F238E27FC236}">
                <a16:creationId xmlns:a16="http://schemas.microsoft.com/office/drawing/2014/main" id="{1CD89F43-0FE5-5946-978B-58DD91D5531F}"/>
              </a:ext>
            </a:extLst>
          </p:cNvPr>
          <p:cNvCxnSpPr>
            <a:cxnSpLocks/>
          </p:cNvCxnSpPr>
          <p:nvPr/>
        </p:nvCxnSpPr>
        <p:spPr>
          <a:xfrm>
            <a:off x="5537041" y="2039669"/>
            <a:ext cx="174351" cy="16824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C04F4E51-F386-864F-9112-E7B5A9EB8D6E}"/>
              </a:ext>
            </a:extLst>
          </p:cNvPr>
          <p:cNvCxnSpPr>
            <a:cxnSpLocks/>
          </p:cNvCxnSpPr>
          <p:nvPr/>
        </p:nvCxnSpPr>
        <p:spPr>
          <a:xfrm>
            <a:off x="7070057" y="3150112"/>
            <a:ext cx="269292" cy="157421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Gerade Verbindung 75">
            <a:extLst>
              <a:ext uri="{FF2B5EF4-FFF2-40B4-BE49-F238E27FC236}">
                <a16:creationId xmlns:a16="http://schemas.microsoft.com/office/drawing/2014/main" id="{CB9B615C-2458-E94B-BE33-74E6ACC26A94}"/>
              </a:ext>
            </a:extLst>
          </p:cNvPr>
          <p:cNvCxnSpPr>
            <a:cxnSpLocks/>
          </p:cNvCxnSpPr>
          <p:nvPr/>
        </p:nvCxnSpPr>
        <p:spPr>
          <a:xfrm flipH="1">
            <a:off x="5600334" y="3269731"/>
            <a:ext cx="65841" cy="57701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9" name="Folienzoom 78">
                <a:extLst>
                  <a:ext uri="{FF2B5EF4-FFF2-40B4-BE49-F238E27FC236}">
                    <a16:creationId xmlns:a16="http://schemas.microsoft.com/office/drawing/2014/main" id="{DE1B19D7-F126-F548-8BBF-B62831FA828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81181161"/>
                  </p:ext>
                </p:extLst>
              </p:nvPr>
            </p:nvGraphicFramePr>
            <p:xfrm>
              <a:off x="6044122" y="4850003"/>
              <a:ext cx="1920000" cy="1440000"/>
            </p:xfrm>
            <a:graphic>
              <a:graphicData uri="http://schemas.microsoft.com/office/powerpoint/2016/slidezoom">
                <pslz:sldZm>
                  <pslz:sldZmObj sldId="279" cId="2209942529">
                    <pslz:zmPr id="{2B37F082-A136-8A48-8DE8-6272949AAED5}" returnToParent="0" transitionDur="1000" showBg="0">
                      <p166:blipFill xmlns:p166="http://schemas.microsoft.com/office/powerpoint/2016/6/main">
                        <a:blip r:embed="rId3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2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9" name="Folienzoom 78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DE1B19D7-F126-F548-8BBF-B62831FA82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44122" y="4850003"/>
                <a:ext cx="192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cxnSp>
        <p:nvCxnSpPr>
          <p:cNvPr id="81" name="Gerade Verbindung 80">
            <a:extLst>
              <a:ext uri="{FF2B5EF4-FFF2-40B4-BE49-F238E27FC236}">
                <a16:creationId xmlns:a16="http://schemas.microsoft.com/office/drawing/2014/main" id="{FF3D69C1-3CB6-1D44-A7A9-BE44CC9E1742}"/>
              </a:ext>
            </a:extLst>
          </p:cNvPr>
          <p:cNvCxnSpPr/>
          <p:nvPr/>
        </p:nvCxnSpPr>
        <p:spPr>
          <a:xfrm>
            <a:off x="5711392" y="4845831"/>
            <a:ext cx="650289" cy="37162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3" name="Folienzoom 82">
                <a:extLst>
                  <a:ext uri="{FF2B5EF4-FFF2-40B4-BE49-F238E27FC236}">
                    <a16:creationId xmlns:a16="http://schemas.microsoft.com/office/drawing/2014/main" id="{2E858C7B-BE81-884F-9EDC-5CD4C145FE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31664583"/>
                  </p:ext>
                </p:extLst>
              </p:nvPr>
            </p:nvGraphicFramePr>
            <p:xfrm>
              <a:off x="1027197" y="4676658"/>
              <a:ext cx="2256000" cy="1692000"/>
            </p:xfrm>
            <a:graphic>
              <a:graphicData uri="http://schemas.microsoft.com/office/powerpoint/2016/slidezoom">
                <pslz:sldZm>
                  <pslz:sldZmObj sldId="282" cId="4177337262">
                    <pslz:zmPr id="{D34B2FBE-ABE6-E14D-8E53-B3E9C66AFD53}" returnToParent="0" transitionDur="1000" showBg="0">
                      <p166:blipFill xmlns:p166="http://schemas.microsoft.com/office/powerpoint/2016/6/main">
                        <a:blip r:embed="rId3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56000" cy="1692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3" name="Folienzoom 82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2E858C7B-BE81-884F-9EDC-5CD4C145FE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27197" y="4676658"/>
                <a:ext cx="2256000" cy="1692000"/>
              </a:xfrm>
              <a:prstGeom prst="rect">
                <a:avLst/>
              </a:prstGeom>
            </p:spPr>
          </p:pic>
        </mc:Fallback>
      </mc:AlternateContent>
      <p:cxnSp>
        <p:nvCxnSpPr>
          <p:cNvPr id="85" name="Gerade Verbindung mit Pfeil 84">
            <a:extLst>
              <a:ext uri="{FF2B5EF4-FFF2-40B4-BE49-F238E27FC236}">
                <a16:creationId xmlns:a16="http://schemas.microsoft.com/office/drawing/2014/main" id="{8C039955-2513-FF4D-95DB-5AA6DFD18AEA}"/>
              </a:ext>
            </a:extLst>
          </p:cNvPr>
          <p:cNvCxnSpPr/>
          <p:nvPr/>
        </p:nvCxnSpPr>
        <p:spPr>
          <a:xfrm flipV="1">
            <a:off x="3008952" y="4888523"/>
            <a:ext cx="355571" cy="19929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Folienzoom 2">
                <a:extLst>
                  <a:ext uri="{FF2B5EF4-FFF2-40B4-BE49-F238E27FC236}">
                    <a16:creationId xmlns:a16="http://schemas.microsoft.com/office/drawing/2014/main" id="{4EFACBF5-8FFD-C84E-8972-39EF50FF53A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8752560"/>
                  </p:ext>
                </p:extLst>
              </p:nvPr>
            </p:nvGraphicFramePr>
            <p:xfrm>
              <a:off x="3757691" y="5542525"/>
              <a:ext cx="1571935" cy="1178951"/>
            </p:xfrm>
            <a:graphic>
              <a:graphicData uri="http://schemas.microsoft.com/office/powerpoint/2016/slidezoom">
                <pslz:sldZm>
                  <pslz:sldZmObj sldId="3391" cId="1962210966">
                    <pslz:zmPr id="{92D50643-C7C7-E648-AA37-8A9E97ADA5DE}" returnToParent="0" transitionDur="1000" showBg="0">
                      <p166:blipFill xmlns:p166="http://schemas.microsoft.com/office/powerpoint/2016/6/main">
                        <a:blip r:embed="rId3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1935" cy="117895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Folienzoom 2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4EFACBF5-8FFD-C84E-8972-39EF50FF53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57691" y="5542525"/>
                <a:ext cx="1571935" cy="11789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143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791753-7154-7142-A43C-945C1E7A3C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608718" y="1408113"/>
            <a:ext cx="8194675" cy="43513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200" b="1" dirty="0"/>
              <a:t>Objective function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3200" dirty="0"/>
              <a:t>Max profits =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sz="3200" dirty="0"/>
              <a:t>gross value added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sz="3200" dirty="0"/>
              <a:t>+ subsidies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sz="3200" dirty="0"/>
              <a:t>- PMP</a:t>
            </a:r>
          </a:p>
        </p:txBody>
      </p:sp>
      <p:sp>
        <p:nvSpPr>
          <p:cNvPr id="8" name="Ring 7">
            <a:extLst>
              <a:ext uri="{FF2B5EF4-FFF2-40B4-BE49-F238E27FC236}">
                <a16:creationId xmlns:a16="http://schemas.microsoft.com/office/drawing/2014/main" id="{FBF89D44-0709-494A-8996-79F3641D95BE}"/>
              </a:ext>
            </a:extLst>
          </p:cNvPr>
          <p:cNvSpPr/>
          <p:nvPr/>
        </p:nvSpPr>
        <p:spPr>
          <a:xfrm>
            <a:off x="248478" y="167220"/>
            <a:ext cx="6480285" cy="6523560"/>
          </a:xfrm>
          <a:prstGeom prst="donut">
            <a:avLst>
              <a:gd name="adj" fmla="val 409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791753-7154-7142-A43C-945C1E7A3C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39911" y="1770027"/>
            <a:ext cx="4403725" cy="43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b="1" dirty="0"/>
              <a:t>Gross value added</a:t>
            </a:r>
          </a:p>
          <a:p>
            <a:pPr marL="0" indent="0" algn="ctr">
              <a:buNone/>
            </a:pPr>
            <a:r>
              <a:rPr lang="en-GB" sz="2400" dirty="0"/>
              <a:t>Revenues       –      variable costs </a:t>
            </a:r>
          </a:p>
        </p:txBody>
      </p:sp>
      <p:sp>
        <p:nvSpPr>
          <p:cNvPr id="8" name="Ring 7">
            <a:extLst>
              <a:ext uri="{FF2B5EF4-FFF2-40B4-BE49-F238E27FC236}">
                <a16:creationId xmlns:a16="http://schemas.microsoft.com/office/drawing/2014/main" id="{FBF89D44-0709-494A-8996-79F3641D95BE}"/>
              </a:ext>
            </a:extLst>
          </p:cNvPr>
          <p:cNvSpPr/>
          <p:nvPr/>
        </p:nvSpPr>
        <p:spPr>
          <a:xfrm>
            <a:off x="3173695" y="699565"/>
            <a:ext cx="5897618" cy="6158435"/>
          </a:xfrm>
          <a:prstGeom prst="donut">
            <a:avLst>
              <a:gd name="adj" fmla="val 27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Folienzoom 6">
                <a:extLst>
                  <a:ext uri="{FF2B5EF4-FFF2-40B4-BE49-F238E27FC236}">
                    <a16:creationId xmlns:a16="http://schemas.microsoft.com/office/drawing/2014/main" id="{9C7009ED-306B-B744-8D39-A00916B54B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7401327"/>
                  </p:ext>
                </p:extLst>
              </p:nvPr>
            </p:nvGraphicFramePr>
            <p:xfrm>
              <a:off x="3518940" y="3158020"/>
              <a:ext cx="2256000" cy="1692000"/>
            </p:xfrm>
            <a:graphic>
              <a:graphicData uri="http://schemas.microsoft.com/office/powerpoint/2016/slidezoom">
                <pslz:sldZm>
                  <pslz:sldZmObj sldId="266" cId="1639770016">
                    <pslz:zmPr id="{4E8B451C-EA64-5F4C-8B5C-82A7978B4FFD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56000" cy="1692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Folienzoom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C7009ED-306B-B744-8D39-A00916B54B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8940" y="3158020"/>
                <a:ext cx="2256000" cy="1692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Folienzoom 9">
                <a:extLst>
                  <a:ext uri="{FF2B5EF4-FFF2-40B4-BE49-F238E27FC236}">
                    <a16:creationId xmlns:a16="http://schemas.microsoft.com/office/drawing/2014/main" id="{4CE62F3D-2F5E-7940-9078-2F5BB5F15F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1706110"/>
                  </p:ext>
                </p:extLst>
              </p:nvPr>
            </p:nvGraphicFramePr>
            <p:xfrm>
              <a:off x="6302210" y="3158020"/>
              <a:ext cx="2286000" cy="1714500"/>
            </p:xfrm>
            <a:graphic>
              <a:graphicData uri="http://schemas.microsoft.com/office/powerpoint/2016/slidezoom">
                <pslz:sldZm>
                  <pslz:sldZmObj sldId="268" cId="3358808515">
                    <pslz:zmPr id="{E38E5390-17B4-4149-85FB-15605E06CADA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Folienzoom 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4CE62F3D-2F5E-7940-9078-2F5BB5F15F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2210" y="3158020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092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791753-7154-7142-A43C-945C1E7A3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461" y="2226365"/>
            <a:ext cx="5866828" cy="3134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3200" b="1" dirty="0"/>
              <a:t>Revenues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400" dirty="0"/>
              <a:t>Primary crop products such as cereals, oil seeds, …</a:t>
            </a:r>
          </a:p>
          <a:p>
            <a:pPr>
              <a:lnSpc>
                <a:spcPct val="100000"/>
              </a:lnSpc>
            </a:pPr>
            <a:r>
              <a:rPr lang="en-AU" sz="2400" dirty="0"/>
              <a:t>Young animals</a:t>
            </a:r>
          </a:p>
          <a:p>
            <a:pPr>
              <a:lnSpc>
                <a:spcPct val="100000"/>
              </a:lnSpc>
            </a:pPr>
            <a:r>
              <a:rPr lang="en-AU" sz="2400" dirty="0"/>
              <a:t>Meat: Slaughter takes place on farm</a:t>
            </a:r>
          </a:p>
          <a:p>
            <a:pPr>
              <a:lnSpc>
                <a:spcPct val="100000"/>
              </a:lnSpc>
            </a:pPr>
            <a:r>
              <a:rPr lang="en-AU" sz="2400" dirty="0"/>
              <a:t>Raw milk: the dairy is in the market model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400" dirty="0"/>
              <a:t>Note: Manure and roughage (gras, silage)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400" dirty="0"/>
              <a:t>are not traded but handled on farm via constraints</a:t>
            </a:r>
          </a:p>
        </p:txBody>
      </p:sp>
      <p:sp>
        <p:nvSpPr>
          <p:cNvPr id="2" name="Eckige Klammer links/rechts 1">
            <a:extLst>
              <a:ext uri="{FF2B5EF4-FFF2-40B4-BE49-F238E27FC236}">
                <a16:creationId xmlns:a16="http://schemas.microsoft.com/office/drawing/2014/main" id="{80780F36-E3AA-2F4A-85E6-DCDC113EC1BE}"/>
              </a:ext>
            </a:extLst>
          </p:cNvPr>
          <p:cNvSpPr/>
          <p:nvPr/>
        </p:nvSpPr>
        <p:spPr>
          <a:xfrm>
            <a:off x="934278" y="2123363"/>
            <a:ext cx="6980011" cy="4317193"/>
          </a:xfrm>
          <a:prstGeom prst="bracketPair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70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1025</Words>
  <Application>Microsoft Macintosh PowerPoint</Application>
  <PresentationFormat>Bildschirmpräsentation (4:3)</PresentationFormat>
  <Paragraphs>256</Paragraphs>
  <Slides>27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Lucida Console</vt:lpstr>
      <vt:lpstr>Segoe UI Emoji</vt:lpstr>
      <vt:lpstr>Office</vt:lpstr>
      <vt:lpstr>Dokument</vt:lpstr>
      <vt:lpstr>2.3. Overview Supply model</vt:lpstr>
      <vt:lpstr>Overview</vt:lpstr>
      <vt:lpstr>Background: specification procedures different between PM and SE </vt:lpstr>
      <vt:lpstr>Structure of the capri supply model</vt:lpstr>
      <vt:lpstr>Didactic structure of the supply module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Data Cube in CAPRI</vt:lpstr>
      <vt:lpstr>Technical implementation: CAPMOD Reminder</vt:lpstr>
      <vt:lpstr>Supply_model.gms </vt:lpstr>
      <vt:lpstr>simu_supply.gms 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CAPRI</dc:title>
  <dc:creator>Alex Gocht</dc:creator>
  <cp:lastModifiedBy>Alex Gocht</cp:lastModifiedBy>
  <cp:revision>69</cp:revision>
  <dcterms:created xsi:type="dcterms:W3CDTF">2020-09-07T10:57:57Z</dcterms:created>
  <dcterms:modified xsi:type="dcterms:W3CDTF">2022-09-17T13:14:47Z</dcterms:modified>
</cp:coreProperties>
</file>